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4" r:id="rId5"/>
    <p:sldId id="263" r:id="rId6"/>
    <p:sldId id="262" r:id="rId7"/>
    <p:sldId id="261" r:id="rId8"/>
    <p:sldId id="258" r:id="rId9"/>
    <p:sldId id="259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51E9-0323-4173-928E-7C1C23DEDB41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EA52-F54D-4EA9-94E5-DCCC20D1D4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51E9-0323-4173-928E-7C1C23DEDB41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EA52-F54D-4EA9-94E5-DCCC20D1D4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51E9-0323-4173-928E-7C1C23DEDB41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EA52-F54D-4EA9-94E5-DCCC20D1D4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51E9-0323-4173-928E-7C1C23DEDB41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EA52-F54D-4EA9-94E5-DCCC20D1D4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51E9-0323-4173-928E-7C1C23DEDB41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EA52-F54D-4EA9-94E5-DCCC20D1D4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51E9-0323-4173-928E-7C1C23DEDB41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EA52-F54D-4EA9-94E5-DCCC20D1D4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51E9-0323-4173-928E-7C1C23DEDB41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EA52-F54D-4EA9-94E5-DCCC20D1D4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51E9-0323-4173-928E-7C1C23DEDB41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EA52-F54D-4EA9-94E5-DCCC20D1D4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51E9-0323-4173-928E-7C1C23DEDB41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EA52-F54D-4EA9-94E5-DCCC20D1D4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51E9-0323-4173-928E-7C1C23DEDB41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EA52-F54D-4EA9-94E5-DCCC20D1D4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51E9-0323-4173-928E-7C1C23DEDB41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EA52-F54D-4EA9-94E5-DCCC20D1D4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51E9-0323-4173-928E-7C1C23DEDB41}" type="datetimeFigureOut">
              <a:rPr lang="pt-PT" smtClean="0"/>
              <a:t>12-05-2013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EA52-F54D-4EA9-94E5-DCCC20D1D48F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3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png"/><Relationship Id="rId9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5"/>
          <p:cNvSpPr txBox="1">
            <a:spLocks noChangeArrowheads="1"/>
          </p:cNvSpPr>
          <p:nvPr/>
        </p:nvSpPr>
        <p:spPr bwMode="auto">
          <a:xfrm>
            <a:off x="0" y="121443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4800" b="1" dirty="0">
                <a:latin typeface="Comic Sans MS" pitchFamily="66" charset="0"/>
              </a:rPr>
              <a:t>A </a:t>
            </a:r>
            <a:r>
              <a:rPr lang="pt-PT" sz="6000" b="1" dirty="0">
                <a:latin typeface="Comic Sans MS" pitchFamily="66" charset="0"/>
              </a:rPr>
              <a:t>B</a:t>
            </a:r>
            <a:r>
              <a:rPr lang="pt-PT" sz="4800" b="1" dirty="0">
                <a:latin typeface="Comic Sans MS" pitchFamily="66" charset="0"/>
              </a:rPr>
              <a:t>ANDA </a:t>
            </a:r>
            <a:r>
              <a:rPr lang="pt-PT" sz="6000" b="1" dirty="0">
                <a:latin typeface="Comic Sans MS" pitchFamily="66" charset="0"/>
              </a:rPr>
              <a:t>D</a:t>
            </a:r>
            <a:r>
              <a:rPr lang="pt-PT" sz="4800" b="1" dirty="0">
                <a:latin typeface="Comic Sans MS" pitchFamily="66" charset="0"/>
              </a:rPr>
              <a:t>ESENHADA</a:t>
            </a:r>
          </a:p>
        </p:txBody>
      </p:sp>
      <p:grpSp>
        <p:nvGrpSpPr>
          <p:cNvPr id="5" name="Grupo 13"/>
          <p:cNvGrpSpPr>
            <a:grpSpLocks/>
          </p:cNvGrpSpPr>
          <p:nvPr/>
        </p:nvGrpSpPr>
        <p:grpSpPr bwMode="auto">
          <a:xfrm>
            <a:off x="1116013" y="2708275"/>
            <a:ext cx="7167562" cy="3013075"/>
            <a:chOff x="2987824" y="2420888"/>
            <a:chExt cx="7168036" cy="3012529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2420888"/>
              <a:ext cx="3168352" cy="277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 descr="I:\2.EVT-DIVERS\2.MATER.ESCOLAR.LIST\4.BANDA DESENHA\druida01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2708920"/>
              <a:ext cx="2360613" cy="228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ângulo 16"/>
            <p:cNvSpPr>
              <a:spLocks noChangeArrowheads="1"/>
            </p:cNvSpPr>
            <p:nvPr/>
          </p:nvSpPr>
          <p:spPr bwMode="auto">
            <a:xfrm>
              <a:off x="6444208" y="5157192"/>
              <a:ext cx="76835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1000"/>
                <a:t>PANANIM</a:t>
              </a:r>
            </a:p>
          </p:txBody>
        </p:sp>
        <p:pic>
          <p:nvPicPr>
            <p:cNvPr id="9" name="Picture 137" descr="BD_imagem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32139" y="2420888"/>
              <a:ext cx="2023721" cy="2783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E:\FIMO.FELTRO.ARTE.IMAG\CLIPAR.ANIMAD\ASTERIX OBELIX\OBGRE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7824" y="2420888"/>
              <a:ext cx="2214696" cy="2790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ângulo 23"/>
            <p:cNvSpPr>
              <a:spLocks noChangeArrowheads="1"/>
            </p:cNvSpPr>
            <p:nvPr/>
          </p:nvSpPr>
          <p:spPr bwMode="auto">
            <a:xfrm>
              <a:off x="3923928" y="5157192"/>
              <a:ext cx="7413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1200"/>
                <a:t>OBELIX</a:t>
              </a:r>
            </a:p>
          </p:txBody>
        </p:sp>
        <p:sp>
          <p:nvSpPr>
            <p:cNvPr id="12" name="Rectângulo 25"/>
            <p:cNvSpPr>
              <a:spLocks noChangeArrowheads="1"/>
            </p:cNvSpPr>
            <p:nvPr/>
          </p:nvSpPr>
          <p:spPr bwMode="auto">
            <a:xfrm>
              <a:off x="8532440" y="5157192"/>
              <a:ext cx="8429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1200"/>
                <a:t>ASTERIX</a:t>
              </a: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88424" cy="422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9"/>
          <p:cNvSpPr txBox="1">
            <a:spLocks noChangeArrowheads="1"/>
          </p:cNvSpPr>
          <p:nvPr/>
        </p:nvSpPr>
        <p:spPr bwMode="auto">
          <a:xfrm>
            <a:off x="684213" y="549275"/>
            <a:ext cx="788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>
                <a:latin typeface="Comic Sans MS" pitchFamily="66" charset="0"/>
              </a:rPr>
              <a:t>São os </a:t>
            </a:r>
            <a:r>
              <a:rPr lang="pt-PT" sz="2000" b="1">
                <a:latin typeface="Comic Sans MS" pitchFamily="66" charset="0"/>
              </a:rPr>
              <a:t>retângulos de legendas</a:t>
            </a:r>
            <a:r>
              <a:rPr lang="pt-PT" sz="2000">
                <a:latin typeface="Comic Sans MS" pitchFamily="66" charset="0"/>
              </a:rPr>
              <a:t> e  os </a:t>
            </a:r>
            <a:r>
              <a:rPr lang="pt-PT" sz="2000" b="1">
                <a:latin typeface="Comic Sans MS" pitchFamily="66" charset="0"/>
              </a:rPr>
              <a:t>cartuchos</a:t>
            </a:r>
            <a:r>
              <a:rPr lang="pt-PT" sz="2000">
                <a:latin typeface="Comic Sans MS" pitchFamily="66" charset="0"/>
              </a:rPr>
              <a:t>, destinados à fala do narrador.</a:t>
            </a:r>
          </a:p>
        </p:txBody>
      </p:sp>
      <p:sp>
        <p:nvSpPr>
          <p:cNvPr id="4" name="Rectângulo 8"/>
          <p:cNvSpPr>
            <a:spLocks noChangeArrowheads="1"/>
          </p:cNvSpPr>
          <p:nvPr/>
        </p:nvSpPr>
        <p:spPr bwMode="auto">
          <a:xfrm>
            <a:off x="4211638" y="58054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>
                <a:latin typeface="Comic Sans MS" pitchFamily="66" charset="0"/>
              </a:rPr>
              <a:t>Para além dos balões do diálogo, existem outros espaços destinados ao texto.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380312" cy="401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1"/>
          <p:cNvSpPr txBox="1">
            <a:spLocks noChangeArrowheads="1"/>
          </p:cNvSpPr>
          <p:nvPr/>
        </p:nvSpPr>
        <p:spPr bwMode="auto">
          <a:xfrm>
            <a:off x="611560" y="5301208"/>
            <a:ext cx="81041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>
                <a:latin typeface="Comic Sans MS" pitchFamily="66" charset="0"/>
              </a:rPr>
              <a:t>ver estrelas, ideia luminosa ou mesmo linguagem que </a:t>
            </a:r>
          </a:p>
          <a:p>
            <a:pPr algn="ctr">
              <a:spcBef>
                <a:spcPct val="50000"/>
              </a:spcBef>
            </a:pPr>
            <a:r>
              <a:rPr lang="pt-PT" sz="2000">
                <a:latin typeface="Comic Sans MS" pitchFamily="66" charset="0"/>
              </a:rPr>
              <a:t>não convém traduzir para palavras.</a:t>
            </a:r>
          </a:p>
        </p:txBody>
      </p:sp>
      <p:sp>
        <p:nvSpPr>
          <p:cNvPr id="4" name="Rectângulo 6"/>
          <p:cNvSpPr>
            <a:spLocks noChangeArrowheads="1"/>
          </p:cNvSpPr>
          <p:nvPr/>
        </p:nvSpPr>
        <p:spPr bwMode="auto">
          <a:xfrm>
            <a:off x="897310" y="4515396"/>
            <a:ext cx="742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000" dirty="0">
                <a:latin typeface="Comic Sans MS" pitchFamily="66" charset="0"/>
              </a:rPr>
              <a:t>As metáforas visuais são símbolos ou imagens que traduzem expressões verbais, como por exemplo: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538417" cy="543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467544" y="4005064"/>
            <a:ext cx="331236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000" dirty="0">
                <a:latin typeface="Comic Sans MS" pitchFamily="66" charset="0"/>
              </a:rPr>
              <a:t>Por vezes, os autores recorrem a letras expressivas (com desenho próprio) para representar sons e ruídos, como por exemplo:</a:t>
            </a:r>
          </a:p>
          <a:p>
            <a:r>
              <a:rPr lang="pt-PT" sz="2000" dirty="0">
                <a:latin typeface="Comic Sans MS" pitchFamily="66" charset="0"/>
              </a:rPr>
              <a:t> bum, </a:t>
            </a:r>
            <a:r>
              <a:rPr lang="pt-PT" sz="2000" dirty="0" err="1">
                <a:latin typeface="Comic Sans MS" pitchFamily="66" charset="0"/>
              </a:rPr>
              <a:t>poing</a:t>
            </a:r>
            <a:r>
              <a:rPr lang="pt-PT" sz="2000" dirty="0">
                <a:latin typeface="Comic Sans MS" pitchFamily="66" charset="0"/>
              </a:rPr>
              <a:t>, </a:t>
            </a:r>
            <a:r>
              <a:rPr lang="pt-PT" sz="2000" dirty="0" err="1">
                <a:latin typeface="Comic Sans MS" pitchFamily="66" charset="0"/>
              </a:rPr>
              <a:t>plaf</a:t>
            </a:r>
            <a:r>
              <a:rPr lang="pt-PT" sz="2000" dirty="0">
                <a:latin typeface="Comic Sans MS" pitchFamily="66" charset="0"/>
              </a:rPr>
              <a:t>, </a:t>
            </a:r>
            <a:r>
              <a:rPr lang="pt-PT" sz="2000" dirty="0" err="1">
                <a:latin typeface="Comic Sans MS" pitchFamily="66" charset="0"/>
              </a:rPr>
              <a:t>zzzz</a:t>
            </a:r>
            <a:r>
              <a:rPr lang="pt-PT" sz="2000" dirty="0">
                <a:latin typeface="Comic Sans MS" pitchFamily="66" charset="0"/>
              </a:rPr>
              <a:t>…).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595313"/>
            <a:ext cx="66865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7308304" cy="39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323528" y="1628800"/>
            <a:ext cx="8497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>
                <a:latin typeface="Comic Sans MS" pitchFamily="66" charset="0"/>
              </a:rPr>
              <a:t>Tal como na fotografia  e no cinema, eles são fundamentais para acentuar a importância das cenas e do que dizem as personagens. </a:t>
            </a:r>
          </a:p>
        </p:txBody>
      </p:sp>
      <p:sp>
        <p:nvSpPr>
          <p:cNvPr id="4" name="Rectângulo 3"/>
          <p:cNvSpPr>
            <a:spLocks noChangeArrowheads="1"/>
          </p:cNvSpPr>
          <p:nvPr/>
        </p:nvSpPr>
        <p:spPr bwMode="auto">
          <a:xfrm>
            <a:off x="179388" y="836613"/>
            <a:ext cx="8713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>
                <a:latin typeface="Comic Sans MS" pitchFamily="66" charset="0"/>
              </a:rPr>
              <a:t>No que se refere às imagens das vinhetas, assumem particular importância os </a:t>
            </a:r>
            <a:r>
              <a:rPr lang="pt-PT" sz="2000" b="1">
                <a:latin typeface="Comic Sans MS" pitchFamily="66" charset="0"/>
              </a:rPr>
              <a:t>planos</a:t>
            </a:r>
            <a:r>
              <a:rPr lang="pt-PT" sz="2000">
                <a:latin typeface="Comic Sans MS" pitchFamily="66" charset="0"/>
              </a:rPr>
              <a:t>, os </a:t>
            </a:r>
            <a:r>
              <a:rPr lang="pt-PT" sz="2000" b="1">
                <a:latin typeface="Comic Sans MS" pitchFamily="66" charset="0"/>
              </a:rPr>
              <a:t>enquadramentos</a:t>
            </a:r>
            <a:r>
              <a:rPr lang="pt-PT" sz="2000">
                <a:latin typeface="Comic Sans MS" pitchFamily="66" charset="0"/>
              </a:rPr>
              <a:t> e os </a:t>
            </a:r>
            <a:r>
              <a:rPr lang="pt-PT" sz="2000" b="1">
                <a:latin typeface="Comic Sans MS" pitchFamily="66" charset="0"/>
              </a:rPr>
              <a:t>ângulos de visão</a:t>
            </a:r>
            <a:r>
              <a:rPr lang="pt-PT" sz="2000">
                <a:latin typeface="Comic Sans MS" pitchFamily="66" charset="0"/>
              </a:rPr>
              <a:t>. </a:t>
            </a:r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2771800" y="188640"/>
            <a:ext cx="3406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i="1" dirty="0">
                <a:latin typeface="Comic Sans MS" pitchFamily="66" charset="0"/>
              </a:rPr>
              <a:t>A linguagem fílmica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3342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542925"/>
            <a:ext cx="82391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595313"/>
            <a:ext cx="81153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7313775" cy="208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9"/>
          <p:cNvSpPr txBox="1">
            <a:spLocks noChangeArrowheads="1"/>
          </p:cNvSpPr>
          <p:nvPr/>
        </p:nvSpPr>
        <p:spPr bwMode="auto">
          <a:xfrm>
            <a:off x="715963" y="987425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>
                <a:latin typeface="Comic Sans MS" pitchFamily="66" charset="0"/>
              </a:rPr>
              <a:t>O efeito de movimento é outra característica própria da linguagem visual da Banda Desenhada. </a:t>
            </a: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428625" y="2063750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>
                <a:latin typeface="Comic Sans MS" pitchFamily="66" charset="0"/>
              </a:rPr>
              <a:t>Este efeito é criado pelas </a:t>
            </a:r>
            <a:r>
              <a:rPr lang="pt-PT" sz="2400" b="1">
                <a:latin typeface="Comic Sans MS" pitchFamily="66" charset="0"/>
              </a:rPr>
              <a:t>linhas cinéticas </a:t>
            </a:r>
            <a:r>
              <a:rPr lang="pt-PT" sz="2000">
                <a:latin typeface="Comic Sans MS" pitchFamily="66" charset="0"/>
              </a:rPr>
              <a:t>ou </a:t>
            </a:r>
            <a:r>
              <a:rPr lang="pt-PT" sz="2400" b="1">
                <a:latin typeface="Comic Sans MS" pitchFamily="66" charset="0"/>
              </a:rPr>
              <a:t>de movimento</a:t>
            </a:r>
            <a:r>
              <a:rPr lang="pt-PT" sz="2000">
                <a:latin typeface="Comic Sans MS" pitchFamily="66" charset="0"/>
              </a:rPr>
              <a:t>. </a:t>
            </a:r>
          </a:p>
        </p:txBody>
      </p:sp>
      <p:sp>
        <p:nvSpPr>
          <p:cNvPr id="5" name="Rectângulo 12"/>
          <p:cNvSpPr>
            <a:spLocks noChangeArrowheads="1"/>
          </p:cNvSpPr>
          <p:nvPr/>
        </p:nvSpPr>
        <p:spPr bwMode="auto">
          <a:xfrm>
            <a:off x="571500" y="2492375"/>
            <a:ext cx="828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>
                <a:latin typeface="Comic Sans MS" pitchFamily="66" charset="0"/>
              </a:rPr>
              <a:t>Estas linhas representam-se como se fossem um rasto da figura ou as posições anteriores da figura.</a:t>
            </a:r>
            <a:endParaRPr lang="pt-PT" sz="2400"/>
          </a:p>
        </p:txBody>
      </p:sp>
      <p:sp>
        <p:nvSpPr>
          <p:cNvPr id="6" name="Rectângulo 9"/>
          <p:cNvSpPr>
            <a:spLocks noChangeArrowheads="1"/>
          </p:cNvSpPr>
          <p:nvPr/>
        </p:nvSpPr>
        <p:spPr bwMode="auto">
          <a:xfrm>
            <a:off x="3394075" y="287338"/>
            <a:ext cx="2344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800" i="1">
                <a:latin typeface="Comic Sans MS" pitchFamily="66" charset="0"/>
              </a:rPr>
              <a:t>O movimento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63" y="358775"/>
            <a:ext cx="7929562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pt-PT" dirty="0">
              <a:latin typeface="+mn-lt"/>
            </a:endParaRPr>
          </a:p>
          <a:p>
            <a:pPr algn="ctr" eaLnBrk="0" hangingPunct="0">
              <a:defRPr/>
            </a:pPr>
            <a:r>
              <a:rPr lang="pt-PT" sz="4800" dirty="0">
                <a:solidFill>
                  <a:srgbClr val="FF9900"/>
                </a:solidFill>
                <a:latin typeface="+mn-lt"/>
                <a:cs typeface="Tahoma" pitchFamily="34" charset="0"/>
              </a:rPr>
              <a:t>C</a:t>
            </a:r>
            <a:r>
              <a:rPr lang="pt-PT" sz="4800" dirty="0" bmk="">
                <a:solidFill>
                  <a:srgbClr val="FF9900"/>
                </a:solidFill>
                <a:latin typeface="+mn-lt"/>
                <a:cs typeface="Tahoma" pitchFamily="34" charset="0"/>
              </a:rPr>
              <a:t>or</a:t>
            </a:r>
          </a:p>
          <a:p>
            <a:pPr algn="ctr" eaLnBrk="0" hangingPunct="0">
              <a:defRPr/>
            </a:pPr>
            <a:r>
              <a:rPr lang="pt-PT" sz="3200" dirty="0">
                <a:latin typeface="+mn-lt"/>
                <a:cs typeface="Tahoma" pitchFamily="34" charset="0"/>
              </a:rPr>
              <a:t> </a:t>
            </a:r>
          </a:p>
          <a:p>
            <a:pPr algn="ctr" eaLnBrk="0" hangingPunct="0">
              <a:defRPr/>
            </a:pPr>
            <a:r>
              <a:rPr lang="pt-PT" sz="2600" dirty="0">
                <a:latin typeface="+mn-lt"/>
                <a:cs typeface="Tahoma" pitchFamily="34" charset="0"/>
              </a:rPr>
              <a:t>A utilização da cor em banda desenhada é de extrema importância, porque nos permite caracterizar o ambiente e as personagens.</a:t>
            </a:r>
          </a:p>
          <a:p>
            <a:pPr algn="ctr" eaLnBrk="0" hangingPunct="0">
              <a:defRPr/>
            </a:pPr>
            <a:r>
              <a:rPr lang="pt-PT" sz="2600" dirty="0">
                <a:latin typeface="+mn-lt"/>
                <a:cs typeface="Tahoma" pitchFamily="34" charset="0"/>
              </a:rPr>
              <a:t> </a:t>
            </a:r>
          </a:p>
          <a:p>
            <a:pPr algn="ctr" eaLnBrk="0" hangingPunct="0">
              <a:defRPr/>
            </a:pPr>
            <a:r>
              <a:rPr lang="pt-PT" sz="2600" dirty="0">
                <a:latin typeface="+mn-lt"/>
                <a:cs typeface="Tahoma" pitchFamily="34" charset="0"/>
              </a:rPr>
              <a:t>  </a:t>
            </a:r>
            <a:endParaRPr lang="pt-PT" sz="900" dirty="0">
              <a:latin typeface="+mn-lt"/>
            </a:endParaRPr>
          </a:p>
          <a:p>
            <a:pPr algn="ctr" eaLnBrk="0" hangingPunct="0">
              <a:defRPr/>
            </a:pPr>
            <a:endParaRPr lang="pt-PT" sz="6400" dirty="0">
              <a:latin typeface="+mn-lt"/>
              <a:cs typeface="Tahoma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357563"/>
            <a:ext cx="53276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Lenea\My Documents\My Pictures\FlashGor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95" y="620688"/>
            <a:ext cx="14366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FIMO.FELTRO.ARTE.IMAG\CLIPAR.ANIMAD\NINJA SUPER HEROI\DIVSuper-m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0688"/>
            <a:ext cx="200818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ângulo 7"/>
          <p:cNvSpPr>
            <a:spLocks noChangeArrowheads="1"/>
          </p:cNvSpPr>
          <p:nvPr/>
        </p:nvSpPr>
        <p:spPr bwMode="auto">
          <a:xfrm>
            <a:off x="6804570" y="3141638"/>
            <a:ext cx="12525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100"/>
              <a:t>SUPER HOMEM</a:t>
            </a:r>
          </a:p>
        </p:txBody>
      </p:sp>
      <p:sp>
        <p:nvSpPr>
          <p:cNvPr id="5" name="Rectângulo 23"/>
          <p:cNvSpPr>
            <a:spLocks noChangeArrowheads="1"/>
          </p:cNvSpPr>
          <p:nvPr/>
        </p:nvSpPr>
        <p:spPr bwMode="auto">
          <a:xfrm>
            <a:off x="756195" y="2925738"/>
            <a:ext cx="1314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100"/>
              <a:t>FLASH GORDON</a:t>
            </a:r>
          </a:p>
        </p:txBody>
      </p:sp>
      <p:pic>
        <p:nvPicPr>
          <p:cNvPr id="6" name="Picture 5" descr="E:\FIMO.FELTRO.ARTE.IMAG\CLIPAR.ANIMAD\NINJA SUPER HEROI\CAP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419" y="3501008"/>
            <a:ext cx="19050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7"/>
          <p:cNvSpPr>
            <a:spLocks noChangeArrowheads="1"/>
          </p:cNvSpPr>
          <p:nvPr/>
        </p:nvSpPr>
        <p:spPr bwMode="auto">
          <a:xfrm>
            <a:off x="826169" y="5787008"/>
            <a:ext cx="14874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100"/>
              <a:t>CAPITÃO AMÉRICA</a:t>
            </a:r>
          </a:p>
        </p:txBody>
      </p:sp>
      <p:pic>
        <p:nvPicPr>
          <p:cNvPr id="8" name="Picture 13" descr="E:\FIMO.FELTRO.ARTE.IMAG\CLIPAR.ANIMAD\NINJA SUPER HEROI\ZR_HULK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9" y="765151"/>
            <a:ext cx="1729382" cy="21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E:\FIMO.FELTRO.ARTE.IMAG\CLIPAR.ANIMAD\NINJA SUPER HEROI\BATMAN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60232" y="3501008"/>
            <a:ext cx="17430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:\FIMO.FELTRO.ARTE.IMAG\CLIPAR.ANIMAD\NINJA SUPER HEROI\SPIDEY_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3169" y="3429570"/>
            <a:ext cx="1871663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ângulo 7"/>
          <p:cNvSpPr>
            <a:spLocks noChangeArrowheads="1"/>
          </p:cNvSpPr>
          <p:nvPr/>
        </p:nvSpPr>
        <p:spPr bwMode="auto">
          <a:xfrm>
            <a:off x="3996407" y="5734620"/>
            <a:ext cx="13541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100"/>
              <a:t>HOMEM ARANHA</a:t>
            </a:r>
          </a:p>
        </p:txBody>
      </p:sp>
      <p:sp>
        <p:nvSpPr>
          <p:cNvPr id="12" name="Rectângulo 7"/>
          <p:cNvSpPr>
            <a:spLocks noChangeArrowheads="1"/>
          </p:cNvSpPr>
          <p:nvPr/>
        </p:nvSpPr>
        <p:spPr bwMode="auto">
          <a:xfrm flipH="1">
            <a:off x="7165057" y="5877495"/>
            <a:ext cx="8747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100"/>
              <a:t>BATMAN</a:t>
            </a:r>
          </a:p>
        </p:txBody>
      </p:sp>
      <p:sp>
        <p:nvSpPr>
          <p:cNvPr id="13" name="Rectângulo 7"/>
          <p:cNvSpPr>
            <a:spLocks noChangeArrowheads="1"/>
          </p:cNvSpPr>
          <p:nvPr/>
        </p:nvSpPr>
        <p:spPr bwMode="auto">
          <a:xfrm>
            <a:off x="4140745" y="2709838"/>
            <a:ext cx="5635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100"/>
              <a:t>HULK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7935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FIMO.FELTRO.ARTE.IMAG\CLIPAR.ANIMAD\NINJA SUPER HEROI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3356992"/>
            <a:ext cx="15763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ângulo 7"/>
          <p:cNvSpPr>
            <a:spLocks noChangeArrowheads="1"/>
          </p:cNvSpPr>
          <p:nvPr/>
        </p:nvSpPr>
        <p:spPr bwMode="auto">
          <a:xfrm>
            <a:off x="2627215" y="5733480"/>
            <a:ext cx="15049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100"/>
              <a:t>TARTARUGA NINJA</a:t>
            </a:r>
          </a:p>
        </p:txBody>
      </p:sp>
      <p:pic>
        <p:nvPicPr>
          <p:cNvPr id="4" name="Picture 132" descr="BD_imagem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194830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27"/>
          <p:cNvSpPr>
            <a:spLocks noChangeArrowheads="1"/>
          </p:cNvSpPr>
          <p:nvPr/>
        </p:nvSpPr>
        <p:spPr bwMode="auto">
          <a:xfrm>
            <a:off x="5076057" y="5733256"/>
            <a:ext cx="708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00"/>
              <a:t>POPEYE</a:t>
            </a:r>
          </a:p>
        </p:txBody>
      </p:sp>
      <p:pic>
        <p:nvPicPr>
          <p:cNvPr id="6" name="Picture 4" descr="E:\FIMO.FELTRO.ARTE.IMAG\CLIPAR.ANIMAD\MONI PEL CARIO POPEY\SNOPBROW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3" y="1484784"/>
            <a:ext cx="1177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17"/>
          <p:cNvSpPr>
            <a:spLocks noChangeArrowheads="1"/>
          </p:cNvSpPr>
          <p:nvPr/>
        </p:nvSpPr>
        <p:spPr bwMode="auto">
          <a:xfrm>
            <a:off x="899593" y="3645024"/>
            <a:ext cx="1266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00" dirty="0"/>
              <a:t>CHARLIE BROWN</a:t>
            </a:r>
          </a:p>
        </p:txBody>
      </p:sp>
      <p:pic>
        <p:nvPicPr>
          <p:cNvPr id="8" name="Picture 136" descr="BD_imagem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692696"/>
            <a:ext cx="16383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E:\FIMO.FELTRO.ARTE.IMAG\CLIPAR.ANIMAD\MONI PEL CARIO POPEY\MONIC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7" y="1988840"/>
            <a:ext cx="13858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14"/>
          <p:cNvSpPr txBox="1">
            <a:spLocks noChangeArrowheads="1"/>
          </p:cNvSpPr>
          <p:nvPr/>
        </p:nvSpPr>
        <p:spPr bwMode="auto">
          <a:xfrm>
            <a:off x="6948265" y="4077072"/>
            <a:ext cx="1285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000" dirty="0"/>
              <a:t>MÓNICA</a:t>
            </a:r>
          </a:p>
        </p:txBody>
      </p:sp>
      <p:sp>
        <p:nvSpPr>
          <p:cNvPr id="11" name="CaixaDeTexto 15"/>
          <p:cNvSpPr txBox="1">
            <a:spLocks noChangeArrowheads="1"/>
          </p:cNvSpPr>
          <p:nvPr/>
        </p:nvSpPr>
        <p:spPr bwMode="auto">
          <a:xfrm>
            <a:off x="5003801" y="2851696"/>
            <a:ext cx="7889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00"/>
              <a:t>MAFALDA</a:t>
            </a:r>
          </a:p>
        </p:txBody>
      </p:sp>
      <p:pic>
        <p:nvPicPr>
          <p:cNvPr id="12" name="Picture 6" descr="E:\FIMO.FELTRO.ARTE.IMAG\CLIPAR.ANIMAD\MONI PEL CARIO POPEY\ZE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3" y="692696"/>
            <a:ext cx="1224731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ângulo 21"/>
          <p:cNvSpPr>
            <a:spLocks noChangeArrowheads="1"/>
          </p:cNvSpPr>
          <p:nvPr/>
        </p:nvSpPr>
        <p:spPr bwMode="auto">
          <a:xfrm>
            <a:off x="2771776" y="2852291"/>
            <a:ext cx="966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00"/>
              <a:t>ZE CARIOCA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FIMO.FELTRO.ARTE.IMAG\CLIPAR.ANIMAD\DISNEY V\TIO_PAT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76358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ângulo 2"/>
          <p:cNvSpPr>
            <a:spLocks noChangeArrowheads="1"/>
          </p:cNvSpPr>
          <p:nvPr/>
        </p:nvSpPr>
        <p:spPr bwMode="auto">
          <a:xfrm>
            <a:off x="6875463" y="1978025"/>
            <a:ext cx="1231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200"/>
              <a:t>TIO PATINHAS</a:t>
            </a:r>
          </a:p>
        </p:txBody>
      </p:sp>
      <p:pic>
        <p:nvPicPr>
          <p:cNvPr id="4" name="Picture 3" descr="E:\FIMO.FELTRO.ARTE.IMAG\CLIPAR.ANIMAD\DISNEY V\METRALH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4221163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6948488" y="5516563"/>
            <a:ext cx="1020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200"/>
              <a:t>METRALHA</a:t>
            </a:r>
          </a:p>
        </p:txBody>
      </p:sp>
      <p:pic>
        <p:nvPicPr>
          <p:cNvPr id="6" name="Picture 4" descr="E:\FIMO.FELTRO.ARTE.IMAG\CLIPAR.ANIMAD\DISNEY V\GAST_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4923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6"/>
          <p:cNvSpPr>
            <a:spLocks noChangeArrowheads="1"/>
          </p:cNvSpPr>
          <p:nvPr/>
        </p:nvSpPr>
        <p:spPr bwMode="auto">
          <a:xfrm>
            <a:off x="7089775" y="3706813"/>
            <a:ext cx="82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200"/>
              <a:t>GASTÃO</a:t>
            </a:r>
          </a:p>
        </p:txBody>
      </p:sp>
      <p:pic>
        <p:nvPicPr>
          <p:cNvPr id="8" name="Picture 8" descr="E:\FIMO.FELTRO.ARTE.IMAG\CLIPAR.ANIMAD\DON-ALD MARG SOB\15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49275"/>
            <a:ext cx="14128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ângulo 12"/>
          <p:cNvSpPr>
            <a:spLocks noChangeArrowheads="1"/>
          </p:cNvSpPr>
          <p:nvPr/>
        </p:nvSpPr>
        <p:spPr bwMode="auto">
          <a:xfrm>
            <a:off x="4933950" y="2684463"/>
            <a:ext cx="823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200"/>
              <a:t>DONALD</a:t>
            </a:r>
          </a:p>
        </p:txBody>
      </p:sp>
      <p:sp>
        <p:nvSpPr>
          <p:cNvPr id="10" name="Rectângulo 16"/>
          <p:cNvSpPr>
            <a:spLocks noChangeArrowheads="1"/>
          </p:cNvSpPr>
          <p:nvPr/>
        </p:nvSpPr>
        <p:spPr bwMode="auto">
          <a:xfrm>
            <a:off x="1114475" y="3213324"/>
            <a:ext cx="774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200"/>
              <a:t>MICKEY</a:t>
            </a:r>
          </a:p>
        </p:txBody>
      </p:sp>
      <p:pic>
        <p:nvPicPr>
          <p:cNvPr id="11" name="Picture 11" descr="E:\FIMO.FELTRO.ARTE.IMAG\CLIPAR.ANIMAD\MICKEY\4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052736"/>
            <a:ext cx="135731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E:\FIMO.FELTRO.ARTE.IMAG\CLIPAR.ANIMAD\MI-NIE\10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549275"/>
            <a:ext cx="9286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E:\FIMO.FELTRO.ARTE.IMAG\CLIPAR.ANIMAD\PATETA\177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350" y="3573463"/>
            <a:ext cx="223202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E:\FIMO.FELTRO.ARTE.IMAG\CLIPAR.ANIMAD\PL_UTO\121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638" y="3716338"/>
            <a:ext cx="165735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ângulo 24"/>
          <p:cNvSpPr>
            <a:spLocks noChangeArrowheads="1"/>
          </p:cNvSpPr>
          <p:nvPr/>
        </p:nvSpPr>
        <p:spPr bwMode="auto">
          <a:xfrm>
            <a:off x="1619250" y="5624513"/>
            <a:ext cx="749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200"/>
              <a:t>PATETA</a:t>
            </a:r>
          </a:p>
        </p:txBody>
      </p:sp>
      <p:sp>
        <p:nvSpPr>
          <p:cNvPr id="16" name="Rectângulo 25"/>
          <p:cNvSpPr>
            <a:spLocks noChangeArrowheads="1"/>
          </p:cNvSpPr>
          <p:nvPr/>
        </p:nvSpPr>
        <p:spPr bwMode="auto">
          <a:xfrm>
            <a:off x="4860925" y="5878513"/>
            <a:ext cx="695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200"/>
              <a:t>PLUTO</a:t>
            </a:r>
          </a:p>
        </p:txBody>
      </p:sp>
      <p:sp>
        <p:nvSpPr>
          <p:cNvPr id="17" name="Rectângulo 26"/>
          <p:cNvSpPr>
            <a:spLocks noChangeArrowheads="1"/>
          </p:cNvSpPr>
          <p:nvPr/>
        </p:nvSpPr>
        <p:spPr bwMode="auto">
          <a:xfrm>
            <a:off x="2698750" y="2709863"/>
            <a:ext cx="612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200"/>
              <a:t>MINIE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3"/>
          <p:cNvSpPr txBox="1">
            <a:spLocks noChangeArrowheads="1"/>
          </p:cNvSpPr>
          <p:nvPr/>
        </p:nvSpPr>
        <p:spPr bwMode="auto">
          <a:xfrm>
            <a:off x="323528" y="620688"/>
            <a:ext cx="839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 dirty="0">
                <a:latin typeface="Comic Sans MS" pitchFamily="66" charset="0"/>
              </a:rPr>
              <a:t>A Banda Desenhada é um meio expressivo que nasce da linguagem icónica (imagens) e da </a:t>
            </a:r>
          </a:p>
          <a:p>
            <a:pPr algn="ctr"/>
            <a:r>
              <a:rPr lang="pt-PT" sz="2400" dirty="0">
                <a:latin typeface="Comic Sans MS" pitchFamily="66" charset="0"/>
              </a:rPr>
              <a:t>linguagem literária (texto). </a:t>
            </a:r>
          </a:p>
        </p:txBody>
      </p:sp>
      <p:sp>
        <p:nvSpPr>
          <p:cNvPr id="3" name="Rectângulo 4"/>
          <p:cNvSpPr>
            <a:spLocks noChangeArrowheads="1"/>
          </p:cNvSpPr>
          <p:nvPr/>
        </p:nvSpPr>
        <p:spPr bwMode="auto">
          <a:xfrm>
            <a:off x="0" y="19891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400">
                <a:latin typeface="Comic Sans MS" pitchFamily="66" charset="0"/>
              </a:rPr>
              <a:t>A B. D. conta um assunto através do desenho e do texto.</a:t>
            </a:r>
          </a:p>
        </p:txBody>
      </p:sp>
      <p:pic>
        <p:nvPicPr>
          <p:cNvPr id="4" name="Picture 130" descr="BD_imagem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284538"/>
            <a:ext cx="22717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Capitão Hadd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7082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7"/>
          <p:cNvSpPr>
            <a:spLocks noChangeArrowheads="1"/>
          </p:cNvSpPr>
          <p:nvPr/>
        </p:nvSpPr>
        <p:spPr bwMode="auto">
          <a:xfrm>
            <a:off x="4211638" y="4006850"/>
            <a:ext cx="1454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00"/>
              <a:t>CAPITÃO HADDOCK</a:t>
            </a:r>
          </a:p>
        </p:txBody>
      </p:sp>
      <p:pic>
        <p:nvPicPr>
          <p:cNvPr id="7" name="Picture 26" descr="Mil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781300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9"/>
          <p:cNvSpPr>
            <a:spLocks noChangeArrowheads="1"/>
          </p:cNvSpPr>
          <p:nvPr/>
        </p:nvSpPr>
        <p:spPr bwMode="auto">
          <a:xfrm>
            <a:off x="895350" y="3924300"/>
            <a:ext cx="711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000"/>
              <a:t>MILÚ</a:t>
            </a:r>
          </a:p>
        </p:txBody>
      </p:sp>
      <p:sp>
        <p:nvSpPr>
          <p:cNvPr id="9" name="Rectângulo 10"/>
          <p:cNvSpPr>
            <a:spLocks noChangeArrowheads="1"/>
          </p:cNvSpPr>
          <p:nvPr/>
        </p:nvSpPr>
        <p:spPr bwMode="auto">
          <a:xfrm>
            <a:off x="2124075" y="3851275"/>
            <a:ext cx="14382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00"/>
              <a:t>DUPOND E DUPONT</a:t>
            </a:r>
          </a:p>
        </p:txBody>
      </p:sp>
      <p:pic>
        <p:nvPicPr>
          <p:cNvPr id="10" name="Picture 28" descr="Dupond e Dupo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7082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ângulo 26"/>
          <p:cNvSpPr>
            <a:spLocks noChangeArrowheads="1"/>
          </p:cNvSpPr>
          <p:nvPr/>
        </p:nvSpPr>
        <p:spPr bwMode="auto">
          <a:xfrm>
            <a:off x="2627313" y="5662613"/>
            <a:ext cx="6397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100"/>
              <a:t>TINTIN</a:t>
            </a:r>
          </a:p>
        </p:txBody>
      </p:sp>
      <p:pic>
        <p:nvPicPr>
          <p:cNvPr id="12" name="Picture 30" descr="Prof. Girass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58152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ângulo 14"/>
          <p:cNvSpPr>
            <a:spLocks noChangeArrowheads="1"/>
          </p:cNvSpPr>
          <p:nvPr/>
        </p:nvSpPr>
        <p:spPr bwMode="auto">
          <a:xfrm>
            <a:off x="4284663" y="5724525"/>
            <a:ext cx="1520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00"/>
              <a:t>TRIFÓLIO GIRASSOL </a:t>
            </a:r>
          </a:p>
        </p:txBody>
      </p:sp>
      <p:pic>
        <p:nvPicPr>
          <p:cNvPr id="14" name="Picture 32" descr="Rastapopoul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5085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ângulo 16"/>
          <p:cNvSpPr>
            <a:spLocks noChangeArrowheads="1"/>
          </p:cNvSpPr>
          <p:nvPr/>
        </p:nvSpPr>
        <p:spPr bwMode="auto">
          <a:xfrm>
            <a:off x="395288" y="5651500"/>
            <a:ext cx="13509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00"/>
              <a:t>RASTAPOPOULOS</a:t>
            </a:r>
          </a:p>
        </p:txBody>
      </p:sp>
      <p:pic>
        <p:nvPicPr>
          <p:cNvPr id="16" name="Picture 24" descr="Tinti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513" y="4365625"/>
            <a:ext cx="1411287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9"/>
          <p:cNvSpPr>
            <a:spLocks noChangeArrowheads="1"/>
          </p:cNvSpPr>
          <p:nvPr/>
        </p:nvSpPr>
        <p:spPr bwMode="auto">
          <a:xfrm>
            <a:off x="683568" y="764704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 dirty="0">
                <a:latin typeface="Comic Sans MS" pitchFamily="66" charset="0"/>
              </a:rPr>
              <a:t>As bandas desenhadas encontram-se estruturadas em planos, </a:t>
            </a:r>
          </a:p>
          <a:p>
            <a:pPr algn="ctr"/>
            <a:r>
              <a:rPr lang="pt-PT" dirty="0">
                <a:latin typeface="Comic Sans MS" pitchFamily="66" charset="0"/>
              </a:rPr>
              <a:t>que se chamam </a:t>
            </a:r>
            <a:r>
              <a:rPr lang="pt-PT" sz="2000" b="1" dirty="0">
                <a:latin typeface="Comic Sans MS" pitchFamily="66" charset="0"/>
              </a:rPr>
              <a:t>pranchas</a:t>
            </a:r>
            <a:r>
              <a:rPr lang="pt-PT" sz="2000" dirty="0">
                <a:latin typeface="Comic Sans MS" pitchFamily="66" charset="0"/>
              </a:rPr>
              <a:t> (</a:t>
            </a:r>
            <a:r>
              <a:rPr lang="pt-PT" dirty="0">
                <a:latin typeface="Comic Sans MS" pitchFamily="66" charset="0"/>
              </a:rPr>
              <a:t>correspondem normalmente às páginas). </a:t>
            </a:r>
          </a:p>
        </p:txBody>
      </p:sp>
      <p:sp>
        <p:nvSpPr>
          <p:cNvPr id="3" name="Rectângulo 10"/>
          <p:cNvSpPr>
            <a:spLocks noChangeArrowheads="1"/>
          </p:cNvSpPr>
          <p:nvPr/>
        </p:nvSpPr>
        <p:spPr bwMode="auto">
          <a:xfrm>
            <a:off x="-252536" y="1484784"/>
            <a:ext cx="9644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dirty="0">
                <a:latin typeface="Comic Sans MS" pitchFamily="66" charset="0"/>
              </a:rPr>
              <a:t>Por sua vez, as pranchas dividem-se </a:t>
            </a:r>
            <a:r>
              <a:rPr lang="pt-PT" sz="1600" dirty="0" smtClean="0">
                <a:latin typeface="Comic Sans MS" pitchFamily="66" charset="0"/>
              </a:rPr>
              <a:t>em </a:t>
            </a:r>
            <a:r>
              <a:rPr lang="pt-PT" sz="2000" b="1" dirty="0">
                <a:latin typeface="Comic Sans MS" pitchFamily="66" charset="0"/>
              </a:rPr>
              <a:t>tiras</a:t>
            </a:r>
            <a:r>
              <a:rPr lang="pt-PT" sz="2000" dirty="0">
                <a:latin typeface="Comic Sans MS" pitchFamily="66" charset="0"/>
              </a:rPr>
              <a:t> ou </a:t>
            </a:r>
            <a:r>
              <a:rPr lang="pt-PT" sz="2000" b="1" dirty="0">
                <a:latin typeface="Comic Sans MS" pitchFamily="66" charset="0"/>
              </a:rPr>
              <a:t>bandas</a:t>
            </a:r>
            <a:r>
              <a:rPr lang="pt-PT" sz="2000" dirty="0">
                <a:latin typeface="Comic Sans MS" pitchFamily="66" charset="0"/>
              </a:rPr>
              <a:t> </a:t>
            </a:r>
            <a:r>
              <a:rPr lang="pt-PT" sz="1600" dirty="0">
                <a:latin typeface="Comic Sans MS" pitchFamily="66" charset="0"/>
              </a:rPr>
              <a:t>(daí o nome banda desenhada), </a:t>
            </a:r>
            <a:endParaRPr lang="pt-PT" dirty="0">
              <a:latin typeface="Comic Sans MS" pitchFamily="66" charset="0"/>
            </a:endParaRPr>
          </a:p>
        </p:txBody>
      </p:sp>
      <p:sp>
        <p:nvSpPr>
          <p:cNvPr id="4" name="Rectângulo 14"/>
          <p:cNvSpPr>
            <a:spLocks noChangeArrowheads="1"/>
          </p:cNvSpPr>
          <p:nvPr/>
        </p:nvSpPr>
        <p:spPr bwMode="auto">
          <a:xfrm>
            <a:off x="0" y="1916832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dirty="0">
                <a:latin typeface="Comic Sans MS" pitchFamily="66" charset="0"/>
              </a:rPr>
              <a:t>que são compostas por</a:t>
            </a:r>
          </a:p>
          <a:p>
            <a:pPr algn="ctr"/>
            <a:r>
              <a:rPr lang="pt-PT" sz="2400" dirty="0">
                <a:latin typeface="Comic Sans MS" pitchFamily="66" charset="0"/>
              </a:rPr>
              <a:t> </a:t>
            </a:r>
            <a:r>
              <a:rPr lang="pt-PT" sz="2400" b="1" dirty="0">
                <a:latin typeface="Comic Sans MS" pitchFamily="66" charset="0"/>
              </a:rPr>
              <a:t>vinhetas</a:t>
            </a:r>
            <a:r>
              <a:rPr lang="pt-PT" sz="2400" dirty="0">
                <a:latin typeface="Comic Sans MS" pitchFamily="66" charset="0"/>
              </a:rPr>
              <a:t> </a:t>
            </a:r>
            <a:r>
              <a:rPr lang="pt-PT" dirty="0">
                <a:latin typeface="Comic Sans MS" pitchFamily="66" charset="0"/>
              </a:rPr>
              <a:t>( quadrados ou </a:t>
            </a:r>
            <a:r>
              <a:rPr lang="pt-PT" dirty="0" smtClean="0">
                <a:latin typeface="Comic Sans MS" pitchFamily="66" charset="0"/>
              </a:rPr>
              <a:t>retângulos </a:t>
            </a:r>
            <a:r>
              <a:rPr lang="pt-PT" dirty="0">
                <a:latin typeface="Comic Sans MS" pitchFamily="66" charset="0"/>
              </a:rPr>
              <a:t>organizados sequencialmente).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699792" y="-171400"/>
            <a:ext cx="38909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4800" dirty="0">
                <a:latin typeface="Comic Sans MS" pitchFamily="66" charset="0"/>
              </a:rPr>
              <a:t>A </a:t>
            </a:r>
            <a:r>
              <a:rPr lang="pt-PT" sz="4000" i="1" dirty="0">
                <a:latin typeface="Comic Sans MS" pitchFamily="66" charset="0"/>
              </a:rPr>
              <a:t>estrutura</a:t>
            </a:r>
            <a:endParaRPr lang="pt-PT" sz="4800" i="1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52936"/>
            <a:ext cx="5400600" cy="355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7"/>
          <p:cNvSpPr txBox="1">
            <a:spLocks noChangeArrowheads="1"/>
          </p:cNvSpPr>
          <p:nvPr/>
        </p:nvSpPr>
        <p:spPr bwMode="auto">
          <a:xfrm>
            <a:off x="322263" y="1641153"/>
            <a:ext cx="8462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>
                <a:latin typeface="Comic Sans MS" pitchFamily="66" charset="0"/>
              </a:rPr>
              <a:t>No princípio da sua história, </a:t>
            </a:r>
          </a:p>
          <a:p>
            <a:pPr algn="ctr"/>
            <a:r>
              <a:rPr lang="pt-PT" sz="2000">
                <a:latin typeface="Comic Sans MS" pitchFamily="66" charset="0"/>
              </a:rPr>
              <a:t>a Banda Desenhada começou por ser uma sequência de ilustrações </a:t>
            </a:r>
          </a:p>
          <a:p>
            <a:pPr algn="ctr"/>
            <a:r>
              <a:rPr lang="pt-PT" sz="2000">
                <a:latin typeface="Comic Sans MS" pitchFamily="66" charset="0"/>
              </a:rPr>
              <a:t>a que se acrescentava um texto em baixo, como legenda.</a:t>
            </a:r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1115616" y="5013176"/>
            <a:ext cx="7261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 dirty="0">
                <a:latin typeface="Comic Sans MS" pitchFamily="66" charset="0"/>
              </a:rPr>
              <a:t>A relação texto imagem modificou-se com o aparecimento do </a:t>
            </a:r>
            <a:r>
              <a:rPr lang="pt-PT" sz="2000" b="1" dirty="0">
                <a:latin typeface="Comic Sans MS" pitchFamily="66" charset="0"/>
              </a:rPr>
              <a:t>balão</a:t>
            </a:r>
            <a:r>
              <a:rPr lang="pt-PT" sz="2000" dirty="0">
                <a:latin typeface="Comic Sans MS" pitchFamily="66" charset="0"/>
              </a:rPr>
              <a:t>.</a:t>
            </a:r>
            <a:r>
              <a:rPr lang="pt-PT" sz="2400" dirty="0"/>
              <a:t> </a:t>
            </a:r>
            <a:endParaRPr lang="pt-PT" sz="2000" dirty="0">
              <a:latin typeface="Comic Sans MS" pitchFamily="66" charset="0"/>
            </a:endParaRPr>
          </a:p>
        </p:txBody>
      </p:sp>
      <p:pic>
        <p:nvPicPr>
          <p:cNvPr id="4" name="Picture 50" descr="BD_imagem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7272933" cy="166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115616" y="332656"/>
            <a:ext cx="7231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3600" i="1" dirty="0">
                <a:latin typeface="Comic Sans MS" pitchFamily="66" charset="0"/>
              </a:rPr>
              <a:t>A narração e o diálogo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7"/>
          <p:cNvSpPr txBox="1">
            <a:spLocks noChangeArrowheads="1"/>
          </p:cNvSpPr>
          <p:nvPr/>
        </p:nvSpPr>
        <p:spPr bwMode="auto">
          <a:xfrm>
            <a:off x="395288" y="980182"/>
            <a:ext cx="34940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000" dirty="0">
                <a:latin typeface="Comic Sans MS" pitchFamily="66" charset="0"/>
              </a:rPr>
              <a:t>O balão é o espaço destinado à fala das personagens, isto é, ao </a:t>
            </a:r>
            <a:r>
              <a:rPr lang="pt-PT" sz="2000" b="1" dirty="0">
                <a:latin typeface="Comic Sans MS" pitchFamily="66" charset="0"/>
              </a:rPr>
              <a:t>diálogo</a:t>
            </a:r>
            <a:r>
              <a:rPr lang="pt-PT" sz="2000" dirty="0">
                <a:latin typeface="Comic Sans MS" pitchFamily="66" charset="0"/>
              </a:rPr>
              <a:t> entre as personagens. </a:t>
            </a:r>
          </a:p>
        </p:txBody>
      </p:sp>
      <p:sp>
        <p:nvSpPr>
          <p:cNvPr id="3" name="Rectângulo 3"/>
          <p:cNvSpPr>
            <a:spLocks noChangeArrowheads="1"/>
          </p:cNvSpPr>
          <p:nvPr/>
        </p:nvSpPr>
        <p:spPr bwMode="auto">
          <a:xfrm>
            <a:off x="899592" y="2780928"/>
            <a:ext cx="24495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>
                <a:latin typeface="Comic Sans MS" pitchFamily="66" charset="0"/>
              </a:rPr>
              <a:t>O nome “balão” provém da sua forma, dado que é normalmente de formato redondo.</a:t>
            </a:r>
          </a:p>
        </p:txBody>
      </p:sp>
      <p:sp>
        <p:nvSpPr>
          <p:cNvPr id="4" name="Rectângulo 4"/>
          <p:cNvSpPr>
            <a:spLocks noChangeArrowheads="1"/>
          </p:cNvSpPr>
          <p:nvPr/>
        </p:nvSpPr>
        <p:spPr bwMode="auto">
          <a:xfrm>
            <a:off x="395536" y="5085184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dirty="0">
                <a:latin typeface="Comic Sans MS" pitchFamily="66" charset="0"/>
              </a:rPr>
              <a:t>Os balões de diálogo são uma leitura paralela e proporcionam uma melhor compreensão da imagem.</a:t>
            </a:r>
          </a:p>
        </p:txBody>
      </p:sp>
      <p:pic>
        <p:nvPicPr>
          <p:cNvPr id="5" name="Picture 18" descr="C:\Users\user\Pictures\baloes12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836712"/>
            <a:ext cx="4922838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62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419</Words>
  <Application>Microsoft Office PowerPoint</Application>
  <PresentationFormat>Apresentação no Ecrã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user</dc:creator>
  <cp:lastModifiedBy>user</cp:lastModifiedBy>
  <cp:revision>3</cp:revision>
  <dcterms:created xsi:type="dcterms:W3CDTF">2013-05-12T17:19:17Z</dcterms:created>
  <dcterms:modified xsi:type="dcterms:W3CDTF">2013-05-12T17:45:14Z</dcterms:modified>
</cp:coreProperties>
</file>