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8" r:id="rId2"/>
    <p:sldId id="295" r:id="rId3"/>
    <p:sldId id="263" r:id="rId4"/>
    <p:sldId id="266" r:id="rId5"/>
    <p:sldId id="267" r:id="rId6"/>
    <p:sldId id="269" r:id="rId7"/>
    <p:sldId id="297" r:id="rId8"/>
    <p:sldId id="264" r:id="rId9"/>
    <p:sldId id="270" r:id="rId10"/>
    <p:sldId id="273" r:id="rId11"/>
    <p:sldId id="271" r:id="rId12"/>
    <p:sldId id="300" r:id="rId13"/>
    <p:sldId id="305" r:id="rId14"/>
    <p:sldId id="302" r:id="rId15"/>
    <p:sldId id="304" r:id="rId16"/>
    <p:sldId id="306" r:id="rId17"/>
    <p:sldId id="307" r:id="rId18"/>
    <p:sldId id="308" r:id="rId19"/>
    <p:sldId id="275" r:id="rId20"/>
    <p:sldId id="280" r:id="rId21"/>
    <p:sldId id="279" r:id="rId22"/>
    <p:sldId id="283" r:id="rId23"/>
    <p:sldId id="309" r:id="rId24"/>
    <p:sldId id="310" r:id="rId25"/>
    <p:sldId id="311" r:id="rId26"/>
    <p:sldId id="281" r:id="rId27"/>
    <p:sldId id="284" r:id="rId28"/>
    <p:sldId id="313" r:id="rId29"/>
    <p:sldId id="314" r:id="rId30"/>
  </p:sldIdLst>
  <p:sldSz cx="6858000" cy="9906000" type="A4"/>
  <p:notesSz cx="6888163" cy="100187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D60093"/>
    <a:srgbClr val="CC99FF"/>
    <a:srgbClr val="CCCC00"/>
    <a:srgbClr val="FF9999"/>
    <a:srgbClr val="E8F0E4"/>
    <a:srgbClr val="E9F7F6"/>
    <a:srgbClr val="FF9933"/>
    <a:srgbClr val="0000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9023" autoAdjust="0"/>
  </p:normalViewPr>
  <p:slideViewPr>
    <p:cSldViewPr snapToGrid="0">
      <p:cViewPr varScale="1">
        <p:scale>
          <a:sx n="60" d="100"/>
          <a:sy n="60" d="100"/>
        </p:scale>
        <p:origin x="2196" y="7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image" Target="../media/image44.wmf"/><Relationship Id="rId18" Type="http://schemas.openxmlformats.org/officeDocument/2006/relationships/image" Target="../media/image49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12" Type="http://schemas.openxmlformats.org/officeDocument/2006/relationships/image" Target="../media/image43.wmf"/><Relationship Id="rId17" Type="http://schemas.openxmlformats.org/officeDocument/2006/relationships/image" Target="../media/image48.wmf"/><Relationship Id="rId2" Type="http://schemas.openxmlformats.org/officeDocument/2006/relationships/image" Target="../media/image33.wmf"/><Relationship Id="rId16" Type="http://schemas.openxmlformats.org/officeDocument/2006/relationships/image" Target="../media/image47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11" Type="http://schemas.openxmlformats.org/officeDocument/2006/relationships/image" Target="../media/image42.wmf"/><Relationship Id="rId5" Type="http://schemas.openxmlformats.org/officeDocument/2006/relationships/image" Target="../media/image36.wmf"/><Relationship Id="rId15" Type="http://schemas.openxmlformats.org/officeDocument/2006/relationships/image" Target="../media/image46.wmf"/><Relationship Id="rId10" Type="http://schemas.openxmlformats.org/officeDocument/2006/relationships/image" Target="../media/image41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Relationship Id="rId14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BF17C-7498-4B67-86FF-DC79DA772079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273300" y="1252538"/>
            <a:ext cx="23415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1D28F-6FEE-475E-84C5-333BAF06F1E7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4316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1D28F-6FEE-475E-84C5-333BAF06F1E7}" type="slidenum">
              <a:rPr lang="pt-PT" smtClean="0"/>
              <a:pPr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1026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1D28F-6FEE-475E-84C5-333BAF06F1E7}" type="slidenum">
              <a:rPr lang="pt-PT" smtClean="0"/>
              <a:pPr/>
              <a:t>17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5625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1D28F-6FEE-475E-84C5-333BAF06F1E7}" type="slidenum">
              <a:rPr lang="pt-PT" smtClean="0"/>
              <a:pPr/>
              <a:t>18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2330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r>
              <a:rPr lang="pt-P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</a:p>
          <a:p>
            <a:pPr rtl="0" eaLnBrk="1" fontAlgn="t" latinLnBrk="0" hangingPunct="1"/>
            <a:r>
              <a:rPr lang="pt-P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</a:p>
          <a:p>
            <a:endParaRPr lang="pt-PT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1D28F-6FEE-475E-84C5-333BAF06F1E7}" type="slidenum">
              <a:rPr lang="pt-PT" smtClean="0"/>
              <a:pPr/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3663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pt-BR"/>
              <a:t>Clique para editar o estilo do subtítulo mestre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75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1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761060" y="761294"/>
            <a:ext cx="831354" cy="1212567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65212" y="761294"/>
            <a:ext cx="2410122" cy="1212567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547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7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67916" y="6629227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524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65212" y="3808766"/>
            <a:ext cx="1620738" cy="907820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971676" y="3808766"/>
            <a:ext cx="1620739" cy="907820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27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2" y="527404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2382" y="2428349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2382" y="3618444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71864" y="2428349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260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32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977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915544" y="1426283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2382" y="2971802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30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15544" y="1426283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2382" y="2971802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735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71489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A98B-2956-4237-BBF7-34800A1F700E}" type="datetimeFigureOut">
              <a:rPr lang="pt-PT" smtClean="0"/>
              <a:pPr/>
              <a:t>23/11/2017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271714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08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microsoft.com/office/2007/relationships/hdphoto" Target="../media/hdphoto3.wdp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10" Type="http://schemas.openxmlformats.org/officeDocument/2006/relationships/image" Target="../media/image19.png"/><Relationship Id="rId4" Type="http://schemas.openxmlformats.org/officeDocument/2006/relationships/image" Target="../media/image9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6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9" Type="http://schemas.openxmlformats.org/officeDocument/2006/relationships/image" Target="../media/image48.wmf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40.wmf"/><Relationship Id="rId34" Type="http://schemas.openxmlformats.org/officeDocument/2006/relationships/image" Target="../media/image46.wmf"/><Relationship Id="rId42" Type="http://schemas.openxmlformats.org/officeDocument/2006/relationships/image" Target="../media/image52.png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38.wmf"/><Relationship Id="rId25" Type="http://schemas.openxmlformats.org/officeDocument/2006/relationships/image" Target="../media/image42.wmf"/><Relationship Id="rId33" Type="http://schemas.openxmlformats.org/officeDocument/2006/relationships/oleObject" Target="../embeddings/oleObject15.bin"/><Relationship Id="rId38" Type="http://schemas.openxmlformats.org/officeDocument/2006/relationships/oleObject" Target="../embeddings/oleObject17.bin"/><Relationship Id="rId46" Type="http://schemas.microsoft.com/office/2007/relationships/hdphoto" Target="../media/hdphoto4.wdp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44.wmf"/><Relationship Id="rId41" Type="http://schemas.openxmlformats.org/officeDocument/2006/relationships/image" Target="../media/image49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5.wmf"/><Relationship Id="rId24" Type="http://schemas.openxmlformats.org/officeDocument/2006/relationships/oleObject" Target="../embeddings/oleObject11.bin"/><Relationship Id="rId32" Type="http://schemas.openxmlformats.org/officeDocument/2006/relationships/image" Target="../media/image45.wmf"/><Relationship Id="rId37" Type="http://schemas.openxmlformats.org/officeDocument/2006/relationships/image" Target="../media/image47.wmf"/><Relationship Id="rId40" Type="http://schemas.openxmlformats.org/officeDocument/2006/relationships/oleObject" Target="../embeddings/oleObject18.bin"/><Relationship Id="rId45" Type="http://schemas.openxmlformats.org/officeDocument/2006/relationships/image" Target="../media/image55.png"/><Relationship Id="rId5" Type="http://schemas.openxmlformats.org/officeDocument/2006/relationships/image" Target="../media/image32.wmf"/><Relationship Id="rId15" Type="http://schemas.openxmlformats.org/officeDocument/2006/relationships/image" Target="../media/image37.wmf"/><Relationship Id="rId23" Type="http://schemas.openxmlformats.org/officeDocument/2006/relationships/image" Target="../media/image41.wmf"/><Relationship Id="rId28" Type="http://schemas.openxmlformats.org/officeDocument/2006/relationships/oleObject" Target="../embeddings/oleObject13.bin"/><Relationship Id="rId36" Type="http://schemas.openxmlformats.org/officeDocument/2006/relationships/oleObject" Target="../embeddings/oleObject16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39.wmf"/><Relationship Id="rId31" Type="http://schemas.openxmlformats.org/officeDocument/2006/relationships/oleObject" Target="../embeddings/oleObject14.bin"/><Relationship Id="rId44" Type="http://schemas.openxmlformats.org/officeDocument/2006/relationships/image" Target="../media/image54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43.wmf"/><Relationship Id="rId30" Type="http://schemas.openxmlformats.org/officeDocument/2006/relationships/image" Target="../media/image50.png"/><Relationship Id="rId35" Type="http://schemas.openxmlformats.org/officeDocument/2006/relationships/image" Target="../media/image51.png"/><Relationship Id="rId43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microsoft.com/office/2007/relationships/hdphoto" Target="../media/hdphoto5.wdp"/><Relationship Id="rId18" Type="http://schemas.openxmlformats.org/officeDocument/2006/relationships/oleObject" Target="../embeddings/oleObject20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17" Type="http://schemas.openxmlformats.org/officeDocument/2006/relationships/image" Target="../media/image5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microsoft.com/office/2007/relationships/hdphoto" Target="../media/hdphoto6.wdp"/><Relationship Id="rId10" Type="http://schemas.openxmlformats.org/officeDocument/2006/relationships/image" Target="../media/image64.png"/><Relationship Id="rId19" Type="http://schemas.openxmlformats.org/officeDocument/2006/relationships/image" Target="../media/image57.wmf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2.png"/><Relationship Id="rId7" Type="http://schemas.openxmlformats.org/officeDocument/2006/relationships/image" Target="../media/image74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73.png"/><Relationship Id="rId4" Type="http://schemas.microsoft.com/office/2007/relationships/hdphoto" Target="../media/hdphoto7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4"/>
          <p:cNvSpPr/>
          <p:nvPr/>
        </p:nvSpPr>
        <p:spPr>
          <a:xfrm>
            <a:off x="162963" y="469693"/>
            <a:ext cx="6563762" cy="923330"/>
          </a:xfrm>
          <a:prstGeom prst="rect">
            <a:avLst/>
          </a:prstGeom>
          <a:solidFill>
            <a:srgbClr val="FF99CC"/>
          </a:solidFill>
        </p:spPr>
        <p:txBody>
          <a:bodyPr wrap="square">
            <a:spAutoFit/>
          </a:bodyPr>
          <a:lstStyle/>
          <a:p>
            <a:pPr algn="ctr"/>
            <a:endParaRPr lang="pt-PT" dirty="0"/>
          </a:p>
          <a:p>
            <a:pPr algn="ctr"/>
            <a:r>
              <a:rPr lang="pt-PT" dirty="0"/>
              <a:t>Escola Básica e Integrada de Capelas</a:t>
            </a:r>
          </a:p>
          <a:p>
            <a:pPr algn="ctr"/>
            <a:endParaRPr lang="pt-PT" dirty="0"/>
          </a:p>
        </p:txBody>
      </p:sp>
      <p:sp>
        <p:nvSpPr>
          <p:cNvPr id="4" name="Rectângulo 7"/>
          <p:cNvSpPr/>
          <p:nvPr/>
        </p:nvSpPr>
        <p:spPr>
          <a:xfrm>
            <a:off x="2305161" y="6106875"/>
            <a:ext cx="3978908" cy="967608"/>
          </a:xfrm>
          <a:prstGeom prst="rect">
            <a:avLst/>
          </a:prstGeom>
          <a:noFill/>
        </p:spPr>
        <p:txBody>
          <a:bodyPr wrap="none" lIns="91440" tIns="45720" rIns="91440" bIns="45720" numCol="1">
            <a:prstTxWarp prst="textPlain">
              <a:avLst/>
            </a:prstTxWarp>
            <a:spAutoFit/>
          </a:bodyPr>
          <a:lstStyle/>
          <a:p>
            <a:pPr algn="ctr"/>
            <a:r>
              <a:rPr lang="pt-PT" sz="48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9999"/>
                </a:solidFill>
                <a:effectLst>
                  <a:glow rad="228600">
                    <a:srgbClr val="7030A0">
                      <a:alpha val="40000"/>
                    </a:srgbClr>
                  </a:glow>
                </a:effectLst>
              </a:rPr>
              <a:t>Números racionais </a:t>
            </a:r>
          </a:p>
          <a:p>
            <a:pPr algn="ctr"/>
            <a:r>
              <a:rPr lang="pt-PT" sz="48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9999"/>
                </a:solidFill>
                <a:effectLst>
                  <a:glow rad="228600">
                    <a:srgbClr val="7030A0">
                      <a:alpha val="40000"/>
                    </a:srgbClr>
                  </a:glow>
                </a:effectLst>
              </a:rPr>
              <a:t>não negativos</a:t>
            </a:r>
            <a:endParaRPr lang="pt-PT" b="1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FF9999"/>
              </a:solidFill>
              <a:effectLst>
                <a:glow rad="228600">
                  <a:srgbClr val="7030A0">
                    <a:alpha val="40000"/>
                  </a:srgbClr>
                </a:glow>
              </a:effectLst>
            </a:endParaRPr>
          </a:p>
        </p:txBody>
      </p:sp>
      <p:pic>
        <p:nvPicPr>
          <p:cNvPr id="5" name="Imagem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1881" y="1503539"/>
            <a:ext cx="851604" cy="99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2767">
            <a:off x="140540" y="6125244"/>
            <a:ext cx="1833146" cy="106431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Retângulo 6"/>
          <p:cNvSpPr/>
          <p:nvPr/>
        </p:nvSpPr>
        <p:spPr>
          <a:xfrm>
            <a:off x="1214020" y="7386671"/>
            <a:ext cx="48714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Fichas de trabalho – 3.º Ano</a:t>
            </a:r>
          </a:p>
        </p:txBody>
      </p:sp>
      <p:sp>
        <p:nvSpPr>
          <p:cNvPr id="8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1685255" y="8283630"/>
            <a:ext cx="3928995" cy="786800"/>
          </a:xfrm>
          <a:solidFill>
            <a:schemeClr val="bg1"/>
          </a:solidFill>
        </p:spPr>
        <p:txBody>
          <a:bodyPr/>
          <a:lstStyle/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Prof DA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 Alves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Andrea Viveiros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António Carvalho</a:t>
            </a:r>
          </a:p>
        </p:txBody>
      </p:sp>
      <p:sp>
        <p:nvSpPr>
          <p:cNvPr id="9" name="Marcador de Posição do Rodapé 1"/>
          <p:cNvSpPr txBox="1">
            <a:spLocks/>
          </p:cNvSpPr>
          <p:nvPr/>
        </p:nvSpPr>
        <p:spPr>
          <a:xfrm>
            <a:off x="2969115" y="9382618"/>
            <a:ext cx="3750346" cy="50029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67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Adaptação de Maths No Problem, Workbook 3B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73" y="2575043"/>
            <a:ext cx="4737370" cy="311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80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4" y="1212160"/>
            <a:ext cx="5935045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que representam zero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99243" y="1635091"/>
            <a:ext cx="5935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Observa as figuras.</a:t>
            </a:r>
          </a:p>
          <a:p>
            <a:pPr marL="628650" indent="-361950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1.1	Pinta, em cada figura, a parte correspondente à fração indicada.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4140721" y="2309419"/>
            <a:ext cx="2159368" cy="576000"/>
            <a:chOff x="713626" y="8803624"/>
            <a:chExt cx="2159368" cy="360000"/>
          </a:xfrm>
        </p:grpSpPr>
        <p:sp>
          <p:nvSpPr>
            <p:cNvPr id="10" name="Retângulo 9"/>
            <p:cNvSpPr/>
            <p:nvPr/>
          </p:nvSpPr>
          <p:spPr>
            <a:xfrm>
              <a:off x="713626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92840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114440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1361643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1577643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1796466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201124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222724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2442956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9" name="Retângulo 18"/>
            <p:cNvSpPr/>
            <p:nvPr/>
          </p:nvSpPr>
          <p:spPr>
            <a:xfrm>
              <a:off x="2656994" y="8803624"/>
              <a:ext cx="216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</p:grpSp>
      <p:sp>
        <p:nvSpPr>
          <p:cNvPr id="20" name="CaixaDeTexto 19"/>
          <p:cNvSpPr txBox="1"/>
          <p:nvPr/>
        </p:nvSpPr>
        <p:spPr>
          <a:xfrm>
            <a:off x="430813" y="3749804"/>
            <a:ext cx="593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1.2. Quantas partes pintaste em cada figura?</a:t>
            </a:r>
          </a:p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________________________________________________________________</a:t>
            </a:r>
          </a:p>
        </p:txBody>
      </p:sp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723836"/>
              </p:ext>
            </p:extLst>
          </p:nvPr>
        </p:nvGraphicFramePr>
        <p:xfrm>
          <a:off x="1047347" y="3096986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2000" marR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 marR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641309"/>
              </p:ext>
            </p:extLst>
          </p:nvPr>
        </p:nvGraphicFramePr>
        <p:xfrm>
          <a:off x="2937036" y="3061477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36000" marR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36000" marR="36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400260"/>
              </p:ext>
            </p:extLst>
          </p:nvPr>
        </p:nvGraphicFramePr>
        <p:xfrm>
          <a:off x="5188938" y="3066748"/>
          <a:ext cx="292452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o explicativo retangular com cantos arredondados 23"/>
          <p:cNvSpPr/>
          <p:nvPr/>
        </p:nvSpPr>
        <p:spPr>
          <a:xfrm>
            <a:off x="423042" y="4661066"/>
            <a:ext cx="4339748" cy="1379662"/>
          </a:xfrm>
          <a:prstGeom prst="wedgeRoundRectCallout">
            <a:avLst>
              <a:gd name="adj1" fmla="val 53400"/>
              <a:gd name="adj2" fmla="val -415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Concluimos, então, que as frações cujo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numerador é igual a 0 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o denominador é um número natural representam sempre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0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t-PT" sz="1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exemplo,                     .</a:t>
            </a: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m 24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4820279" y="4920358"/>
            <a:ext cx="1396750" cy="887881"/>
          </a:xfrm>
          <a:prstGeom prst="rect">
            <a:avLst/>
          </a:prstGeom>
        </p:spPr>
      </p:pic>
      <p:graphicFrame>
        <p:nvGraphicFramePr>
          <p:cNvPr id="2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383163"/>
              </p:ext>
            </p:extLst>
          </p:nvPr>
        </p:nvGraphicFramePr>
        <p:xfrm>
          <a:off x="1739379" y="5418090"/>
          <a:ext cx="38298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tângulo 26"/>
          <p:cNvSpPr/>
          <p:nvPr/>
        </p:nvSpPr>
        <p:spPr>
          <a:xfrm>
            <a:off x="2143158" y="5517904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1" cap="none" spc="0" dirty="0">
                <a:ln w="0"/>
                <a:solidFill>
                  <a:schemeClr val="tx1"/>
                </a:solidFill>
              </a:rPr>
              <a:t>=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2380867" y="5560561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231277" y="6185041"/>
            <a:ext cx="642827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Cada fração da primeira coluna corresponde à parte não pintada de uma das figuras da segunda coluna. Liga cada fração a uma figura, de modo a completares o todo representado por essa figura.</a:t>
            </a:r>
          </a:p>
        </p:txBody>
      </p:sp>
      <p:sp>
        <p:nvSpPr>
          <p:cNvPr id="31" name="Elipse 30"/>
          <p:cNvSpPr/>
          <p:nvPr/>
        </p:nvSpPr>
        <p:spPr>
          <a:xfrm>
            <a:off x="1830561" y="7392813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32" name="Elipse 31"/>
          <p:cNvSpPr/>
          <p:nvPr/>
        </p:nvSpPr>
        <p:spPr>
          <a:xfrm>
            <a:off x="1830561" y="8248836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33" name="Elipse 32"/>
          <p:cNvSpPr/>
          <p:nvPr/>
        </p:nvSpPr>
        <p:spPr>
          <a:xfrm>
            <a:off x="3554415" y="7221363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35" name="Elipse 34"/>
          <p:cNvSpPr/>
          <p:nvPr/>
        </p:nvSpPr>
        <p:spPr>
          <a:xfrm>
            <a:off x="3582990" y="8090136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graphicFrame>
        <p:nvGraphicFramePr>
          <p:cNvPr id="3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58573"/>
              </p:ext>
            </p:extLst>
          </p:nvPr>
        </p:nvGraphicFramePr>
        <p:xfrm>
          <a:off x="1362832" y="7172493"/>
          <a:ext cx="28893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864746"/>
              </p:ext>
            </p:extLst>
          </p:nvPr>
        </p:nvGraphicFramePr>
        <p:xfrm>
          <a:off x="1362832" y="8028516"/>
          <a:ext cx="28893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21463"/>
              </p:ext>
            </p:extLst>
          </p:nvPr>
        </p:nvGraphicFramePr>
        <p:xfrm>
          <a:off x="1336002" y="8889435"/>
          <a:ext cx="354347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9" name="Imagem 3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80693" y="7672732"/>
            <a:ext cx="975411" cy="994290"/>
          </a:xfrm>
          <a:prstGeom prst="rect">
            <a:avLst/>
          </a:prstGeom>
        </p:spPr>
      </p:pic>
      <p:sp>
        <p:nvSpPr>
          <p:cNvPr id="40" name="Elipse 39"/>
          <p:cNvSpPr/>
          <p:nvPr/>
        </p:nvSpPr>
        <p:spPr>
          <a:xfrm>
            <a:off x="1861893" y="9109755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sp>
        <p:nvSpPr>
          <p:cNvPr id="41" name="Elipse 40"/>
          <p:cNvSpPr/>
          <p:nvPr/>
        </p:nvSpPr>
        <p:spPr>
          <a:xfrm>
            <a:off x="3637347" y="9333182"/>
            <a:ext cx="108000" cy="108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prstClr val="white"/>
              </a:solidFill>
            </a:endParaRPr>
          </a:p>
        </p:txBody>
      </p:sp>
      <p:pic>
        <p:nvPicPr>
          <p:cNvPr id="42" name="Imagem 4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800000">
            <a:off x="3794063" y="8751144"/>
            <a:ext cx="1153342" cy="1035386"/>
          </a:xfrm>
          <a:prstGeom prst="rect">
            <a:avLst/>
          </a:prstGeom>
        </p:spPr>
      </p:pic>
      <p:graphicFrame>
        <p:nvGraphicFramePr>
          <p:cNvPr id="43" name="Tabela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671545"/>
              </p:ext>
            </p:extLst>
          </p:nvPr>
        </p:nvGraphicFramePr>
        <p:xfrm>
          <a:off x="3845446" y="7077780"/>
          <a:ext cx="1457960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871811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011069716"/>
                    </a:ext>
                  </a:extLst>
                </a:gridCol>
              </a:tblGrid>
              <a:tr h="18512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pic>
        <p:nvPicPr>
          <p:cNvPr id="44" name="Imagem 43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860324">
            <a:off x="2557347" y="2117712"/>
            <a:ext cx="998554" cy="1004743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630901" y="2167029"/>
            <a:ext cx="1071574" cy="91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19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o 26"/>
          <p:cNvGrpSpPr>
            <a:grpSpLocks noChangeAspect="1"/>
          </p:cNvGrpSpPr>
          <p:nvPr/>
        </p:nvGrpSpPr>
        <p:grpSpPr>
          <a:xfrm>
            <a:off x="1835666" y="3788096"/>
            <a:ext cx="2844000" cy="2248287"/>
            <a:chOff x="733297" y="3674595"/>
            <a:chExt cx="2944074" cy="2327399"/>
          </a:xfrm>
        </p:grpSpPr>
        <p:grpSp>
          <p:nvGrpSpPr>
            <p:cNvPr id="13" name="Grupo 12"/>
            <p:cNvGrpSpPr>
              <a:grpSpLocks noChangeAspect="1"/>
            </p:cNvGrpSpPr>
            <p:nvPr/>
          </p:nvGrpSpPr>
          <p:grpSpPr>
            <a:xfrm rot="16200000">
              <a:off x="764472" y="3643420"/>
              <a:ext cx="1817249" cy="1879600"/>
              <a:chOff x="477075" y="1041400"/>
              <a:chExt cx="2151825" cy="2225656"/>
            </a:xfrm>
          </p:grpSpPr>
          <p:sp>
            <p:nvSpPr>
              <p:cNvPr id="14" name="Elipse 13"/>
              <p:cNvSpPr>
                <a:spLocks noChangeAspect="1"/>
              </p:cNvSpPr>
              <p:nvPr/>
            </p:nvSpPr>
            <p:spPr>
              <a:xfrm>
                <a:off x="1079500" y="1041400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5" name="Elipse 14"/>
              <p:cNvSpPr>
                <a:spLocks noChangeAspect="1"/>
              </p:cNvSpPr>
              <p:nvPr/>
            </p:nvSpPr>
            <p:spPr>
              <a:xfrm>
                <a:off x="477075" y="2301856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6" name="Elipse 15"/>
              <p:cNvSpPr>
                <a:spLocks noChangeAspect="1"/>
              </p:cNvSpPr>
              <p:nvPr/>
            </p:nvSpPr>
            <p:spPr>
              <a:xfrm>
                <a:off x="1663700" y="2301856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7" name="Conector reto 16"/>
              <p:cNvCxnSpPr>
                <a:stCxn id="14" idx="3"/>
              </p:cNvCxnSpPr>
              <p:nvPr/>
            </p:nvCxnSpPr>
            <p:spPr>
              <a:xfrm flipH="1">
                <a:off x="977900" y="1865250"/>
                <a:ext cx="242950" cy="43660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Conector reto 17"/>
              <p:cNvCxnSpPr>
                <a:stCxn id="14" idx="5"/>
                <a:endCxn id="16" idx="0"/>
              </p:cNvCxnSpPr>
              <p:nvPr/>
            </p:nvCxnSpPr>
            <p:spPr>
              <a:xfrm>
                <a:off x="1903350" y="1865250"/>
                <a:ext cx="242950" cy="4366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upo 20"/>
            <p:cNvGrpSpPr>
              <a:grpSpLocks noChangeAspect="1"/>
            </p:cNvGrpSpPr>
            <p:nvPr/>
          </p:nvGrpSpPr>
          <p:grpSpPr>
            <a:xfrm rot="16200000">
              <a:off x="1828946" y="4153570"/>
              <a:ext cx="1817249" cy="1879600"/>
              <a:chOff x="477075" y="1041400"/>
              <a:chExt cx="2151825" cy="2225656"/>
            </a:xfrm>
          </p:grpSpPr>
          <p:sp>
            <p:nvSpPr>
              <p:cNvPr id="22" name="Elipse 21"/>
              <p:cNvSpPr>
                <a:spLocks noChangeAspect="1"/>
              </p:cNvSpPr>
              <p:nvPr/>
            </p:nvSpPr>
            <p:spPr>
              <a:xfrm>
                <a:off x="1079500" y="1041400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3" name="Elipse 22"/>
              <p:cNvSpPr>
                <a:spLocks noChangeAspect="1"/>
              </p:cNvSpPr>
              <p:nvPr/>
            </p:nvSpPr>
            <p:spPr>
              <a:xfrm>
                <a:off x="477075" y="2301856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24" name="Elipse 23"/>
              <p:cNvSpPr>
                <a:spLocks noChangeAspect="1"/>
              </p:cNvSpPr>
              <p:nvPr/>
            </p:nvSpPr>
            <p:spPr>
              <a:xfrm>
                <a:off x="1663700" y="2301856"/>
                <a:ext cx="965200" cy="965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25" name="Conector reto 24"/>
              <p:cNvCxnSpPr>
                <a:stCxn id="22" idx="3"/>
              </p:cNvCxnSpPr>
              <p:nvPr/>
            </p:nvCxnSpPr>
            <p:spPr>
              <a:xfrm flipH="1">
                <a:off x="977900" y="1865250"/>
                <a:ext cx="242950" cy="43660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Conector reto 25"/>
              <p:cNvCxnSpPr>
                <a:stCxn id="22" idx="5"/>
                <a:endCxn id="24" idx="0"/>
              </p:cNvCxnSpPr>
              <p:nvPr/>
            </p:nvCxnSpPr>
            <p:spPr>
              <a:xfrm>
                <a:off x="1903350" y="1865250"/>
                <a:ext cx="242950" cy="4366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CaixaDeTexto 1"/>
          <p:cNvSpPr txBox="1"/>
          <p:nvPr/>
        </p:nvSpPr>
        <p:spPr>
          <a:xfrm>
            <a:off x="336966" y="186538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Escreve as frações que estão a faltar em cada esquema todo-partes.</a:t>
            </a:r>
          </a:p>
        </p:txBody>
      </p:sp>
      <p:grpSp>
        <p:nvGrpSpPr>
          <p:cNvPr id="3" name="Grupo 2"/>
          <p:cNvGrpSpPr>
            <a:grpSpLocks noChangeAspect="1"/>
          </p:cNvGrpSpPr>
          <p:nvPr/>
        </p:nvGrpSpPr>
        <p:grpSpPr>
          <a:xfrm>
            <a:off x="189853" y="1260884"/>
            <a:ext cx="1620000" cy="1675584"/>
            <a:chOff x="477075" y="1041400"/>
            <a:chExt cx="2151825" cy="2225656"/>
          </a:xfrm>
        </p:grpSpPr>
        <p:sp>
          <p:nvSpPr>
            <p:cNvPr id="4" name="Elipse 3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" name="Elipse 4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6" name="Elipse 5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7" name="Conector reto 6"/>
            <p:cNvCxnSpPr>
              <a:stCxn id="4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ector reto 7"/>
            <p:cNvCxnSpPr>
              <a:stCxn id="4" idx="5"/>
              <a:endCxn id="6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tângulo 8"/>
          <p:cNvSpPr/>
          <p:nvPr/>
        </p:nvSpPr>
        <p:spPr>
          <a:xfrm>
            <a:off x="550863" y="678368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627134"/>
              </p:ext>
            </p:extLst>
          </p:nvPr>
        </p:nvGraphicFramePr>
        <p:xfrm>
          <a:off x="900204" y="1327985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155435"/>
              </p:ext>
            </p:extLst>
          </p:nvPr>
        </p:nvGraphicFramePr>
        <p:xfrm>
          <a:off x="436073" y="2266193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tângulo 11"/>
          <p:cNvSpPr/>
          <p:nvPr/>
        </p:nvSpPr>
        <p:spPr>
          <a:xfrm>
            <a:off x="610546" y="6439283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959479"/>
              </p:ext>
            </p:extLst>
          </p:nvPr>
        </p:nvGraphicFramePr>
        <p:xfrm>
          <a:off x="2113778" y="4354724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231823"/>
              </p:ext>
            </p:extLst>
          </p:nvPr>
        </p:nvGraphicFramePr>
        <p:xfrm>
          <a:off x="3133014" y="3881333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805032"/>
              </p:ext>
            </p:extLst>
          </p:nvPr>
        </p:nvGraphicFramePr>
        <p:xfrm>
          <a:off x="4176749" y="5317405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9" name="Retângulo 28"/>
          <p:cNvSpPr/>
          <p:nvPr/>
        </p:nvSpPr>
        <p:spPr>
          <a:xfrm>
            <a:off x="565905" y="3958143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38" name="Elipse 37"/>
          <p:cNvSpPr>
            <a:spLocks noChangeAspect="1"/>
          </p:cNvSpPr>
          <p:nvPr/>
        </p:nvSpPr>
        <p:spPr>
          <a:xfrm>
            <a:off x="2988558" y="6593172"/>
            <a:ext cx="770206" cy="770206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052" name="Grupo 2051"/>
          <p:cNvGrpSpPr/>
          <p:nvPr/>
        </p:nvGrpSpPr>
        <p:grpSpPr>
          <a:xfrm>
            <a:off x="1585349" y="7267470"/>
            <a:ext cx="2529952" cy="2294251"/>
            <a:chOff x="1790145" y="7578074"/>
            <a:chExt cx="2529952" cy="2294251"/>
          </a:xfrm>
        </p:grpSpPr>
        <p:sp>
          <p:nvSpPr>
            <p:cNvPr id="39" name="Elipse 38"/>
            <p:cNvSpPr>
              <a:spLocks noChangeAspect="1"/>
            </p:cNvSpPr>
            <p:nvPr/>
          </p:nvSpPr>
          <p:spPr>
            <a:xfrm>
              <a:off x="2214768" y="7956151"/>
              <a:ext cx="770206" cy="7702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1" name="Conector reto 40"/>
            <p:cNvCxnSpPr/>
            <p:nvPr/>
          </p:nvCxnSpPr>
          <p:spPr>
            <a:xfrm flipH="1">
              <a:off x="2678544" y="7580131"/>
              <a:ext cx="577238" cy="37601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ector reto 41"/>
            <p:cNvCxnSpPr/>
            <p:nvPr/>
          </p:nvCxnSpPr>
          <p:spPr>
            <a:xfrm>
              <a:off x="3810180" y="7578074"/>
              <a:ext cx="509917" cy="3971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upo 31"/>
            <p:cNvGrpSpPr>
              <a:grpSpLocks noChangeAspect="1"/>
            </p:cNvGrpSpPr>
            <p:nvPr/>
          </p:nvGrpSpPr>
          <p:grpSpPr>
            <a:xfrm>
              <a:off x="1790145" y="8726358"/>
              <a:ext cx="1626738" cy="1145967"/>
              <a:chOff x="2120014" y="2012988"/>
              <a:chExt cx="2038581" cy="1436093"/>
            </a:xfrm>
          </p:grpSpPr>
          <p:sp>
            <p:nvSpPr>
              <p:cNvPr id="34" name="Elipse 33"/>
              <p:cNvSpPr>
                <a:spLocks noChangeAspect="1"/>
              </p:cNvSpPr>
              <p:nvPr/>
            </p:nvSpPr>
            <p:spPr>
              <a:xfrm>
                <a:off x="2120014" y="2469165"/>
                <a:ext cx="965200" cy="96519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35" name="Elipse 34"/>
              <p:cNvSpPr>
                <a:spLocks noChangeAspect="1"/>
              </p:cNvSpPr>
              <p:nvPr/>
            </p:nvSpPr>
            <p:spPr>
              <a:xfrm>
                <a:off x="3193395" y="2483882"/>
                <a:ext cx="965200" cy="96519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36" name="Conector reto 35"/>
              <p:cNvCxnSpPr/>
              <p:nvPr/>
            </p:nvCxnSpPr>
            <p:spPr>
              <a:xfrm flipH="1">
                <a:off x="2804306" y="2012988"/>
                <a:ext cx="242950" cy="43660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onector reto 36"/>
              <p:cNvCxnSpPr/>
              <p:nvPr/>
            </p:nvCxnSpPr>
            <p:spPr>
              <a:xfrm>
                <a:off x="3267288" y="2032559"/>
                <a:ext cx="242950" cy="4366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50" name="Tabela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103768"/>
              </p:ext>
            </p:extLst>
          </p:nvPr>
        </p:nvGraphicFramePr>
        <p:xfrm>
          <a:off x="2213898" y="7725850"/>
          <a:ext cx="36235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e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680856"/>
              </p:ext>
            </p:extLst>
          </p:nvPr>
        </p:nvGraphicFramePr>
        <p:xfrm>
          <a:off x="1809148" y="8871818"/>
          <a:ext cx="36235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53" name="Grupo 52"/>
          <p:cNvGrpSpPr>
            <a:grpSpLocks noChangeAspect="1"/>
          </p:cNvGrpSpPr>
          <p:nvPr/>
        </p:nvGrpSpPr>
        <p:grpSpPr>
          <a:xfrm>
            <a:off x="3520022" y="1241834"/>
            <a:ext cx="1620000" cy="1675584"/>
            <a:chOff x="477075" y="1041400"/>
            <a:chExt cx="2151825" cy="2225656"/>
          </a:xfrm>
        </p:grpSpPr>
        <p:sp>
          <p:nvSpPr>
            <p:cNvPr id="54" name="Elipse 53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5" name="Elipse 54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6" name="Elipse 55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7" name="Conector reto 56"/>
            <p:cNvCxnSpPr>
              <a:stCxn id="54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ector reto 57"/>
            <p:cNvCxnSpPr>
              <a:stCxn id="54" idx="5"/>
              <a:endCxn id="56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771746"/>
              </p:ext>
            </p:extLst>
          </p:nvPr>
        </p:nvGraphicFramePr>
        <p:xfrm>
          <a:off x="4226714" y="1296969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0" name="Tabela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02155"/>
              </p:ext>
            </p:extLst>
          </p:nvPr>
        </p:nvGraphicFramePr>
        <p:xfrm>
          <a:off x="3758764" y="2256668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807" y="1108560"/>
            <a:ext cx="1770845" cy="16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0785" y="1130268"/>
            <a:ext cx="1605926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9" name="Grupo 68"/>
          <p:cNvGrpSpPr/>
          <p:nvPr/>
        </p:nvGrpSpPr>
        <p:grpSpPr>
          <a:xfrm>
            <a:off x="3314295" y="7680853"/>
            <a:ext cx="1626738" cy="1896718"/>
            <a:chOff x="1790145" y="7956151"/>
            <a:chExt cx="1626738" cy="1896718"/>
          </a:xfrm>
        </p:grpSpPr>
        <p:sp>
          <p:nvSpPr>
            <p:cNvPr id="70" name="Elipse 69"/>
            <p:cNvSpPr>
              <a:spLocks noChangeAspect="1"/>
            </p:cNvSpPr>
            <p:nvPr/>
          </p:nvSpPr>
          <p:spPr>
            <a:xfrm>
              <a:off x="2214768" y="7956151"/>
              <a:ext cx="770206" cy="7702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grpSp>
          <p:nvGrpSpPr>
            <p:cNvPr id="73" name="Grupo 72"/>
            <p:cNvGrpSpPr>
              <a:grpSpLocks noChangeAspect="1"/>
            </p:cNvGrpSpPr>
            <p:nvPr/>
          </p:nvGrpSpPr>
          <p:grpSpPr>
            <a:xfrm>
              <a:off x="1790145" y="8726357"/>
              <a:ext cx="1626738" cy="1126512"/>
              <a:chOff x="2120014" y="2012988"/>
              <a:chExt cx="2038581" cy="1411713"/>
            </a:xfrm>
          </p:grpSpPr>
          <p:sp>
            <p:nvSpPr>
              <p:cNvPr id="74" name="Elipse 73"/>
              <p:cNvSpPr>
                <a:spLocks noChangeAspect="1"/>
              </p:cNvSpPr>
              <p:nvPr/>
            </p:nvSpPr>
            <p:spPr>
              <a:xfrm>
                <a:off x="2120014" y="2444784"/>
                <a:ext cx="965200" cy="96519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75" name="Elipse 74"/>
              <p:cNvSpPr>
                <a:spLocks noChangeAspect="1"/>
              </p:cNvSpPr>
              <p:nvPr/>
            </p:nvSpPr>
            <p:spPr>
              <a:xfrm>
                <a:off x="3193395" y="2459502"/>
                <a:ext cx="965200" cy="96519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76" name="Conector reto 75"/>
              <p:cNvCxnSpPr/>
              <p:nvPr/>
            </p:nvCxnSpPr>
            <p:spPr>
              <a:xfrm flipH="1">
                <a:off x="2804306" y="2012988"/>
                <a:ext cx="242950" cy="436608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Conector reto 76"/>
              <p:cNvCxnSpPr/>
              <p:nvPr/>
            </p:nvCxnSpPr>
            <p:spPr>
              <a:xfrm>
                <a:off x="3267288" y="2032559"/>
                <a:ext cx="242950" cy="4366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81" name="Tabela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972468"/>
              </p:ext>
            </p:extLst>
          </p:nvPr>
        </p:nvGraphicFramePr>
        <p:xfrm>
          <a:off x="3964373" y="7773171"/>
          <a:ext cx="36235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2" name="Tabela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672371"/>
              </p:ext>
            </p:extLst>
          </p:nvPr>
        </p:nvGraphicFramePr>
        <p:xfrm>
          <a:off x="3530764" y="8916465"/>
          <a:ext cx="36235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556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6" y="1310570"/>
            <a:ext cx="5935045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de um conjunto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67951" y="1771889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Agrupa as maçãs, de modo a fazeres 3 conjuntos iguais.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377633" y="3632277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9  maçãs?  ………………………………………………………….</a:t>
            </a:r>
          </a:p>
        </p:txBody>
      </p:sp>
      <p:graphicFrame>
        <p:nvGraphicFramePr>
          <p:cNvPr id="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983979"/>
              </p:ext>
            </p:extLst>
          </p:nvPr>
        </p:nvGraphicFramePr>
        <p:xfrm>
          <a:off x="1236043" y="3525748"/>
          <a:ext cx="253807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60479" y="4334970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Agrupa as flores, de modo a fazeres 5 conjuntos iguais.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399297" y="6715639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20  flores?  ………………………………………………………….</a:t>
            </a:r>
          </a:p>
        </p:txBody>
      </p:sp>
      <p:graphicFrame>
        <p:nvGraphicFramePr>
          <p:cNvPr id="1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855980"/>
              </p:ext>
            </p:extLst>
          </p:nvPr>
        </p:nvGraphicFramePr>
        <p:xfrm>
          <a:off x="1231048" y="6612903"/>
          <a:ext cx="28322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232533" y="7331183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Agrupa os peixes, de modo a fazeres 4 conjuntos iguais.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496894" y="9113092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12  peixes?  ………………………………………………………….</a:t>
            </a:r>
          </a:p>
        </p:txBody>
      </p:sp>
      <p:graphicFrame>
        <p:nvGraphicFramePr>
          <p:cNvPr id="1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397498"/>
              </p:ext>
            </p:extLst>
          </p:nvPr>
        </p:nvGraphicFramePr>
        <p:xfrm>
          <a:off x="1330881" y="9006563"/>
          <a:ext cx="28108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Imagem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2332" y="2152924"/>
            <a:ext cx="377519" cy="403214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6383" y="2179194"/>
            <a:ext cx="377519" cy="403214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0434" y="2136726"/>
            <a:ext cx="377519" cy="403214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2332" y="2563014"/>
            <a:ext cx="377519" cy="403214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6383" y="2589284"/>
            <a:ext cx="377519" cy="403214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0434" y="2546816"/>
            <a:ext cx="377519" cy="403214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2332" y="2982426"/>
            <a:ext cx="377519" cy="403214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6383" y="3008696"/>
            <a:ext cx="377519" cy="403214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0434" y="2966228"/>
            <a:ext cx="377519" cy="403214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387" y="7874162"/>
            <a:ext cx="369038" cy="258903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083" y="7874162"/>
            <a:ext cx="369038" cy="258903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779" y="7883356"/>
            <a:ext cx="369038" cy="258903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475" y="7883356"/>
            <a:ext cx="369038" cy="258903"/>
          </a:xfrm>
          <a:prstGeom prst="rect">
            <a:avLst/>
          </a:prstGeom>
        </p:spPr>
      </p:pic>
      <p:pic>
        <p:nvPicPr>
          <p:cNvPr id="29" name="Imagem 2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387" y="8165528"/>
            <a:ext cx="369038" cy="258903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083" y="8165528"/>
            <a:ext cx="369038" cy="258903"/>
          </a:xfrm>
          <a:prstGeom prst="rect">
            <a:avLst/>
          </a:prstGeom>
        </p:spPr>
      </p:pic>
      <p:pic>
        <p:nvPicPr>
          <p:cNvPr id="31" name="Imagem 3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779" y="8174722"/>
            <a:ext cx="369038" cy="258903"/>
          </a:xfrm>
          <a:prstGeom prst="rect">
            <a:avLst/>
          </a:prstGeom>
        </p:spPr>
      </p:pic>
      <p:pic>
        <p:nvPicPr>
          <p:cNvPr id="32" name="Imagem 3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475" y="8174722"/>
            <a:ext cx="369038" cy="258903"/>
          </a:xfrm>
          <a:prstGeom prst="rect">
            <a:avLst/>
          </a:prstGeom>
        </p:spPr>
      </p:pic>
      <p:pic>
        <p:nvPicPr>
          <p:cNvPr id="33" name="Imagem 3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387" y="8482751"/>
            <a:ext cx="369038" cy="258903"/>
          </a:xfrm>
          <a:prstGeom prst="rect">
            <a:avLst/>
          </a:prstGeom>
        </p:spPr>
      </p:pic>
      <p:pic>
        <p:nvPicPr>
          <p:cNvPr id="34" name="Imagem 3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083" y="8482751"/>
            <a:ext cx="369038" cy="258903"/>
          </a:xfrm>
          <a:prstGeom prst="rect">
            <a:avLst/>
          </a:prstGeom>
        </p:spPr>
      </p:pic>
      <p:pic>
        <p:nvPicPr>
          <p:cNvPr id="35" name="Imagem 3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779" y="8491945"/>
            <a:ext cx="369038" cy="258903"/>
          </a:xfrm>
          <a:prstGeom prst="rect">
            <a:avLst/>
          </a:prstGeom>
        </p:spPr>
      </p:pic>
      <p:pic>
        <p:nvPicPr>
          <p:cNvPr id="36" name="Imagem 3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475" y="8491945"/>
            <a:ext cx="369038" cy="258903"/>
          </a:xfrm>
          <a:prstGeom prst="rect">
            <a:avLst/>
          </a:prstGeom>
        </p:spPr>
      </p:pic>
      <p:pic>
        <p:nvPicPr>
          <p:cNvPr id="37" name="Imagem 3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8572" y="4744361"/>
            <a:ext cx="343425" cy="363050"/>
          </a:xfrm>
          <a:prstGeom prst="rect">
            <a:avLst/>
          </a:prstGeom>
        </p:spPr>
      </p:pic>
      <p:pic>
        <p:nvPicPr>
          <p:cNvPr id="38" name="Imagem 3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3077" y="4744361"/>
            <a:ext cx="343425" cy="363050"/>
          </a:xfrm>
          <a:prstGeom prst="rect">
            <a:avLst/>
          </a:prstGeom>
        </p:spPr>
      </p:pic>
      <p:pic>
        <p:nvPicPr>
          <p:cNvPr id="39" name="Imagem 3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7582" y="4744361"/>
            <a:ext cx="343425" cy="363050"/>
          </a:xfrm>
          <a:prstGeom prst="rect">
            <a:avLst/>
          </a:prstGeom>
        </p:spPr>
      </p:pic>
      <p:pic>
        <p:nvPicPr>
          <p:cNvPr id="40" name="Imagem 3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7050" y="4744361"/>
            <a:ext cx="343425" cy="363050"/>
          </a:xfrm>
          <a:prstGeom prst="rect">
            <a:avLst/>
          </a:prstGeom>
        </p:spPr>
      </p:pic>
      <p:pic>
        <p:nvPicPr>
          <p:cNvPr id="41" name="Imagem 4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0278" y="4744361"/>
            <a:ext cx="343425" cy="363050"/>
          </a:xfrm>
          <a:prstGeom prst="rect">
            <a:avLst/>
          </a:prstGeom>
        </p:spPr>
      </p:pic>
      <p:pic>
        <p:nvPicPr>
          <p:cNvPr id="42" name="Imagem 4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8572" y="5160291"/>
            <a:ext cx="343425" cy="363050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3077" y="5160291"/>
            <a:ext cx="343425" cy="363050"/>
          </a:xfrm>
          <a:prstGeom prst="rect">
            <a:avLst/>
          </a:prstGeom>
        </p:spPr>
      </p:pic>
      <p:pic>
        <p:nvPicPr>
          <p:cNvPr id="44" name="Imagem 43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7582" y="5160291"/>
            <a:ext cx="343425" cy="363050"/>
          </a:xfrm>
          <a:prstGeom prst="rect">
            <a:avLst/>
          </a:prstGeom>
        </p:spPr>
      </p:pic>
      <p:pic>
        <p:nvPicPr>
          <p:cNvPr id="45" name="Imagem 4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7050" y="5160291"/>
            <a:ext cx="343425" cy="363050"/>
          </a:xfrm>
          <a:prstGeom prst="rect">
            <a:avLst/>
          </a:prstGeom>
        </p:spPr>
      </p:pic>
      <p:pic>
        <p:nvPicPr>
          <p:cNvPr id="46" name="Imagem 4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0278" y="5160291"/>
            <a:ext cx="343425" cy="363050"/>
          </a:xfrm>
          <a:prstGeom prst="rect">
            <a:avLst/>
          </a:prstGeom>
        </p:spPr>
      </p:pic>
      <p:pic>
        <p:nvPicPr>
          <p:cNvPr id="47" name="Imagem 4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8572" y="5646917"/>
            <a:ext cx="343425" cy="363050"/>
          </a:xfrm>
          <a:prstGeom prst="rect">
            <a:avLst/>
          </a:prstGeom>
        </p:spPr>
      </p:pic>
      <p:pic>
        <p:nvPicPr>
          <p:cNvPr id="48" name="Imagem 4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3077" y="5646917"/>
            <a:ext cx="343425" cy="363050"/>
          </a:xfrm>
          <a:prstGeom prst="rect">
            <a:avLst/>
          </a:prstGeom>
        </p:spPr>
      </p:pic>
      <p:pic>
        <p:nvPicPr>
          <p:cNvPr id="49" name="Imagem 4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7582" y="5646917"/>
            <a:ext cx="343425" cy="363050"/>
          </a:xfrm>
          <a:prstGeom prst="rect">
            <a:avLst/>
          </a:prstGeom>
        </p:spPr>
      </p:pic>
      <p:pic>
        <p:nvPicPr>
          <p:cNvPr id="50" name="Imagem 4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7050" y="5646917"/>
            <a:ext cx="343425" cy="363050"/>
          </a:xfrm>
          <a:prstGeom prst="rect">
            <a:avLst/>
          </a:prstGeom>
        </p:spPr>
      </p:pic>
      <p:pic>
        <p:nvPicPr>
          <p:cNvPr id="51" name="Imagem 5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0278" y="5646917"/>
            <a:ext cx="343425" cy="363050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8572" y="6062847"/>
            <a:ext cx="343425" cy="363050"/>
          </a:xfrm>
          <a:prstGeom prst="rect">
            <a:avLst/>
          </a:prstGeom>
        </p:spPr>
      </p:pic>
      <p:pic>
        <p:nvPicPr>
          <p:cNvPr id="53" name="Imagem 5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3077" y="6062847"/>
            <a:ext cx="343425" cy="363050"/>
          </a:xfrm>
          <a:prstGeom prst="rect">
            <a:avLst/>
          </a:prstGeom>
        </p:spPr>
      </p:pic>
      <p:pic>
        <p:nvPicPr>
          <p:cNvPr id="54" name="Imagem 53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7582" y="6062847"/>
            <a:ext cx="343425" cy="363050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7050" y="6062847"/>
            <a:ext cx="343425" cy="363050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0278" y="6062847"/>
            <a:ext cx="343425" cy="36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53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6925" y="5028547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6. Resolve as seguintes situações problemáticas.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92185" y="255179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Pinta            de cada figura.</a:t>
            </a:r>
          </a:p>
        </p:txBody>
      </p:sp>
      <p:graphicFrame>
        <p:nvGraphicFramePr>
          <p:cNvPr id="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335031"/>
              </p:ext>
            </p:extLst>
          </p:nvPr>
        </p:nvGraphicFramePr>
        <p:xfrm>
          <a:off x="1124855" y="136529"/>
          <a:ext cx="28358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5" name="Grupo 4"/>
          <p:cNvGrpSpPr>
            <a:grpSpLocks noChangeAspect="1"/>
          </p:cNvGrpSpPr>
          <p:nvPr/>
        </p:nvGrpSpPr>
        <p:grpSpPr>
          <a:xfrm>
            <a:off x="416222" y="802416"/>
            <a:ext cx="1580085" cy="1580085"/>
            <a:chOff x="5296715" y="1376871"/>
            <a:chExt cx="3420000" cy="3420000"/>
          </a:xfrm>
        </p:grpSpPr>
        <p:sp>
          <p:nvSpPr>
            <p:cNvPr id="6" name="Estrela de 5 pontas 5"/>
            <p:cNvSpPr>
              <a:spLocks noChangeAspect="1"/>
            </p:cNvSpPr>
            <p:nvPr/>
          </p:nvSpPr>
          <p:spPr>
            <a:xfrm>
              <a:off x="5296715" y="1376871"/>
              <a:ext cx="3420000" cy="3420000"/>
            </a:xfrm>
            <a:prstGeom prst="star5">
              <a:avLst>
                <a:gd name="adj" fmla="val 29269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7" name="Conexão reta 6"/>
            <p:cNvCxnSpPr>
              <a:stCxn id="6" idx="0"/>
            </p:cNvCxnSpPr>
            <p:nvPr/>
          </p:nvCxnSpPr>
          <p:spPr>
            <a:xfrm>
              <a:off x="7006715" y="1376871"/>
              <a:ext cx="1516" cy="30031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xão reta 7"/>
            <p:cNvCxnSpPr>
              <a:stCxn id="6" idx="1"/>
            </p:cNvCxnSpPr>
            <p:nvPr/>
          </p:nvCxnSpPr>
          <p:spPr>
            <a:xfrm>
              <a:off x="5296719" y="2683191"/>
              <a:ext cx="2706458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xão reta 11"/>
            <p:cNvCxnSpPr>
              <a:stCxn id="6" idx="4"/>
            </p:cNvCxnSpPr>
            <p:nvPr/>
          </p:nvCxnSpPr>
          <p:spPr>
            <a:xfrm flipH="1">
              <a:off x="6011769" y="2683191"/>
              <a:ext cx="2704942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xão reta 14"/>
            <p:cNvCxnSpPr>
              <a:endCxn id="6" idx="3"/>
            </p:cNvCxnSpPr>
            <p:nvPr/>
          </p:nvCxnSpPr>
          <p:spPr>
            <a:xfrm>
              <a:off x="6400800" y="2379581"/>
              <a:ext cx="1662751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xão reta 17"/>
            <p:cNvCxnSpPr>
              <a:endCxn id="6" idx="2"/>
            </p:cNvCxnSpPr>
            <p:nvPr/>
          </p:nvCxnSpPr>
          <p:spPr>
            <a:xfrm flipH="1">
              <a:off x="5949879" y="2379581"/>
              <a:ext cx="1664268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49558"/>
              </p:ext>
            </p:extLst>
          </p:nvPr>
        </p:nvGraphicFramePr>
        <p:xfrm>
          <a:off x="2344984" y="1192179"/>
          <a:ext cx="2153676" cy="858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838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1076838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444329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pic>
        <p:nvPicPr>
          <p:cNvPr id="13" name="Imagem 1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7338" y="831382"/>
            <a:ext cx="1505621" cy="1514953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416222" y="2739889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Pinta            de cada figura.</a:t>
            </a:r>
          </a:p>
        </p:txBody>
      </p:sp>
      <p:graphicFrame>
        <p:nvGraphicFramePr>
          <p:cNvPr id="1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03170"/>
              </p:ext>
            </p:extLst>
          </p:nvPr>
        </p:nvGraphicFramePr>
        <p:xfrm>
          <a:off x="1124470" y="2637521"/>
          <a:ext cx="30025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Imagem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407439" y="3393858"/>
            <a:ext cx="1417775" cy="1217179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6305" y="3310591"/>
            <a:ext cx="1735761" cy="1450201"/>
          </a:xfrm>
          <a:prstGeom prst="rect">
            <a:avLst/>
          </a:prstGeom>
        </p:spPr>
      </p:pic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690818"/>
              </p:ext>
            </p:extLst>
          </p:nvPr>
        </p:nvGraphicFramePr>
        <p:xfrm>
          <a:off x="3969136" y="3608884"/>
          <a:ext cx="2382650" cy="91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108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397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7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7108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  <a:gridCol w="3971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71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612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45612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506158" y="5325393"/>
            <a:ext cx="605570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20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a) A mãe do João comprou       das 40 bolachas que havia na loja. Quantas bolachas comprou a mãe do João?   </a:t>
            </a:r>
          </a:p>
        </p:txBody>
      </p:sp>
      <p:graphicFrame>
        <p:nvGraphicFramePr>
          <p:cNvPr id="2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004569"/>
              </p:ext>
            </p:extLst>
          </p:nvPr>
        </p:nvGraphicFramePr>
        <p:xfrm>
          <a:off x="2516533" y="5354392"/>
          <a:ext cx="23521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CaixaDeTexto 20"/>
          <p:cNvSpPr txBox="1"/>
          <p:nvPr/>
        </p:nvSpPr>
        <p:spPr>
          <a:xfrm>
            <a:off x="506158" y="7618941"/>
            <a:ext cx="60475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20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b) O Rui deu          dos seus 36 cromos ao amigo Tomás. Quantos cromos deu o Rui?   </a:t>
            </a:r>
          </a:p>
        </p:txBody>
      </p:sp>
      <p:graphicFrame>
        <p:nvGraphicFramePr>
          <p:cNvPr id="2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260837"/>
              </p:ext>
            </p:extLst>
          </p:nvPr>
        </p:nvGraphicFramePr>
        <p:xfrm>
          <a:off x="1536387" y="7651505"/>
          <a:ext cx="262837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" name="CaixaDeTexto 22"/>
          <p:cNvSpPr txBox="1"/>
          <p:nvPr/>
        </p:nvSpPr>
        <p:spPr>
          <a:xfrm>
            <a:off x="470193" y="7267925"/>
            <a:ext cx="60102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R.:__________________________________________________________________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453910" y="9507303"/>
            <a:ext cx="6026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R.:__________________________________________________________________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583045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6" y="1310570"/>
            <a:ext cx="5935045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de um conjunto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13272" y="1785094"/>
            <a:ext cx="645213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Responde às seguintes questões. Desenha           dentro das barras, representando os diferentes objetos, de modo a ajudar-te a chegar à solução.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7" name="Elipse 6"/>
          <p:cNvSpPr>
            <a:spLocks noChangeAspect="1"/>
          </p:cNvSpPr>
          <p:nvPr/>
        </p:nvSpPr>
        <p:spPr>
          <a:xfrm>
            <a:off x="3502509" y="1815522"/>
            <a:ext cx="318373" cy="3183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tângulo 7"/>
          <p:cNvSpPr/>
          <p:nvPr/>
        </p:nvSpPr>
        <p:spPr>
          <a:xfrm>
            <a:off x="339278" y="2526838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116933"/>
              </p:ext>
            </p:extLst>
          </p:nvPr>
        </p:nvGraphicFramePr>
        <p:xfrm>
          <a:off x="1443071" y="246171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457103"/>
              </p:ext>
            </p:extLst>
          </p:nvPr>
        </p:nvGraphicFramePr>
        <p:xfrm>
          <a:off x="863827" y="3169342"/>
          <a:ext cx="4689190" cy="548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459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344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70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630357" y="2570523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de 12 queques?  ………………………………………………….……….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55115" y="3850909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8203"/>
              </p:ext>
            </p:extLst>
          </p:nvPr>
        </p:nvGraphicFramePr>
        <p:xfrm>
          <a:off x="1479198" y="381020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853043"/>
              </p:ext>
            </p:extLst>
          </p:nvPr>
        </p:nvGraphicFramePr>
        <p:xfrm>
          <a:off x="883672" y="4525977"/>
          <a:ext cx="4689190" cy="548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83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937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7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7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78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870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650202" y="3927158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de 25 peras?  ……………………………………………………....…….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364733" y="5234297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874281"/>
              </p:ext>
            </p:extLst>
          </p:nvPr>
        </p:nvGraphicFramePr>
        <p:xfrm>
          <a:off x="1495480" y="5218015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 marR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 marR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308603"/>
              </p:ext>
            </p:extLst>
          </p:nvPr>
        </p:nvGraphicFramePr>
        <p:xfrm>
          <a:off x="883672" y="5909365"/>
          <a:ext cx="4689192" cy="548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229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172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2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22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870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0" name="CaixaDeTexto 19"/>
          <p:cNvSpPr txBox="1"/>
          <p:nvPr/>
        </p:nvSpPr>
        <p:spPr>
          <a:xfrm>
            <a:off x="650202" y="5310546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de 20 bombons?  …………………………………………………..…….</a:t>
            </a:r>
          </a:p>
        </p:txBody>
      </p:sp>
      <p:sp>
        <p:nvSpPr>
          <p:cNvPr id="25" name="CaixaDeTexto 24"/>
          <p:cNvSpPr txBox="1"/>
          <p:nvPr/>
        </p:nvSpPr>
        <p:spPr>
          <a:xfrm>
            <a:off x="190572" y="6704660"/>
            <a:ext cx="645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Responde às questões, preenchendo os espaços em branco.</a:t>
            </a:r>
          </a:p>
        </p:txBody>
      </p:sp>
      <p:sp>
        <p:nvSpPr>
          <p:cNvPr id="26" name="Retângulo 25"/>
          <p:cNvSpPr/>
          <p:nvPr/>
        </p:nvSpPr>
        <p:spPr>
          <a:xfrm>
            <a:off x="453275" y="7267404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553787"/>
              </p:ext>
            </p:extLst>
          </p:nvPr>
        </p:nvGraphicFramePr>
        <p:xfrm>
          <a:off x="1611179" y="724537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8" name="CaixaDeTexto 27"/>
          <p:cNvSpPr txBox="1"/>
          <p:nvPr/>
        </p:nvSpPr>
        <p:spPr>
          <a:xfrm>
            <a:off x="744354" y="7343653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36 borrachas?</a:t>
            </a:r>
          </a:p>
        </p:txBody>
      </p:sp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155278"/>
              </p:ext>
            </p:extLst>
          </p:nvPr>
        </p:nvGraphicFramePr>
        <p:xfrm>
          <a:off x="873820" y="7796175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CaixaDeTexto 29"/>
          <p:cNvSpPr txBox="1"/>
          <p:nvPr/>
        </p:nvSpPr>
        <p:spPr>
          <a:xfrm>
            <a:off x="548103" y="7890313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R.:       de 36 borrachas são ……….   borrachas.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449267" y="8645728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669615"/>
              </p:ext>
            </p:extLst>
          </p:nvPr>
        </p:nvGraphicFramePr>
        <p:xfrm>
          <a:off x="1611179" y="862369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" name="CaixaDeTexto 32"/>
          <p:cNvSpPr txBox="1"/>
          <p:nvPr/>
        </p:nvSpPr>
        <p:spPr>
          <a:xfrm>
            <a:off x="744354" y="8721977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36 borrachas?</a:t>
            </a:r>
          </a:p>
        </p:txBody>
      </p:sp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610325"/>
              </p:ext>
            </p:extLst>
          </p:nvPr>
        </p:nvGraphicFramePr>
        <p:xfrm>
          <a:off x="873820" y="9174499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" name="CaixaDeTexto 34"/>
          <p:cNvSpPr txBox="1"/>
          <p:nvPr/>
        </p:nvSpPr>
        <p:spPr>
          <a:xfrm>
            <a:off x="556984" y="9268637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R.:       de 36 borrachas são ……….   borrachas.</a:t>
            </a:r>
          </a:p>
        </p:txBody>
      </p:sp>
    </p:spTree>
    <p:extLst>
      <p:ext uri="{BB962C8B-B14F-4D97-AF65-F5344CB8AC3E}">
        <p14:creationId xmlns:p14="http://schemas.microsoft.com/office/powerpoint/2010/main" val="2009352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90390" y="186931"/>
            <a:ext cx="6452130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Responde às seguintes questões. Desenha           dentro das barras, representando os diferentes objetos, de modo a ajudar-te a chegar à solução.</a:t>
            </a:r>
          </a:p>
        </p:txBody>
      </p:sp>
      <p:sp>
        <p:nvSpPr>
          <p:cNvPr id="3" name="Elipse 2"/>
          <p:cNvSpPr>
            <a:spLocks noChangeAspect="1"/>
          </p:cNvSpPr>
          <p:nvPr/>
        </p:nvSpPr>
        <p:spPr>
          <a:xfrm>
            <a:off x="3584299" y="186507"/>
            <a:ext cx="331463" cy="33146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tângulo 3"/>
          <p:cNvSpPr/>
          <p:nvPr/>
        </p:nvSpPr>
        <p:spPr>
          <a:xfrm>
            <a:off x="416396" y="876232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379299"/>
              </p:ext>
            </p:extLst>
          </p:nvPr>
        </p:nvGraphicFramePr>
        <p:xfrm>
          <a:off x="1574300" y="87623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561605"/>
              </p:ext>
            </p:extLst>
          </p:nvPr>
        </p:nvGraphicFramePr>
        <p:xfrm>
          <a:off x="940945" y="1551300"/>
          <a:ext cx="4689192" cy="548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229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172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2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22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870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707475" y="952481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20 cerejas?  ………………………………………………………….</a:t>
            </a:r>
          </a:p>
        </p:txBody>
      </p:sp>
      <p:sp>
        <p:nvSpPr>
          <p:cNvPr id="8" name="Retângulo 7"/>
          <p:cNvSpPr/>
          <p:nvPr/>
        </p:nvSpPr>
        <p:spPr>
          <a:xfrm>
            <a:off x="412388" y="230587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997392"/>
              </p:ext>
            </p:extLst>
          </p:nvPr>
        </p:nvGraphicFramePr>
        <p:xfrm>
          <a:off x="1509649" y="2279228"/>
          <a:ext cx="31974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074037"/>
              </p:ext>
            </p:extLst>
          </p:nvPr>
        </p:nvGraphicFramePr>
        <p:xfrm>
          <a:off x="940945" y="2980939"/>
          <a:ext cx="4689192" cy="548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91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9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9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89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89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89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89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89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4870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707475" y="2382120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 de 60 autocolantes ?  ………………………………….……………….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422006" y="3753295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549422"/>
              </p:ext>
            </p:extLst>
          </p:nvPr>
        </p:nvGraphicFramePr>
        <p:xfrm>
          <a:off x="1558674" y="3717771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512042"/>
              </p:ext>
            </p:extLst>
          </p:nvPr>
        </p:nvGraphicFramePr>
        <p:xfrm>
          <a:off x="940945" y="4428363"/>
          <a:ext cx="4689192" cy="548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306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563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3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70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707475" y="3829544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Quanto é           de 15 garrafas?  ……………………………..…………………………..</a:t>
            </a:r>
          </a:p>
        </p:txBody>
      </p:sp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327186"/>
              </p:ext>
            </p:extLst>
          </p:nvPr>
        </p:nvGraphicFramePr>
        <p:xfrm>
          <a:off x="344212" y="6079070"/>
          <a:ext cx="1861500" cy="65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500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620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0500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32512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pic>
        <p:nvPicPr>
          <p:cNvPr id="28" name="Imagem 2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0081" y="5920713"/>
            <a:ext cx="1277920" cy="1116294"/>
          </a:xfrm>
          <a:prstGeom prst="rect">
            <a:avLst/>
          </a:prstGeom>
        </p:spPr>
      </p:pic>
      <p:sp>
        <p:nvSpPr>
          <p:cNvPr id="29" name="CaixaDeTexto 28"/>
          <p:cNvSpPr txBox="1"/>
          <p:nvPr/>
        </p:nvSpPr>
        <p:spPr>
          <a:xfrm>
            <a:off x="190390" y="5342836"/>
            <a:ext cx="645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Pinta             de cada figura.</a:t>
            </a:r>
          </a:p>
        </p:txBody>
      </p:sp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898732"/>
              </p:ext>
            </p:extLst>
          </p:nvPr>
        </p:nvGraphicFramePr>
        <p:xfrm>
          <a:off x="959312" y="530278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" name="CaixaDeTexto 30"/>
          <p:cNvSpPr txBox="1"/>
          <p:nvPr/>
        </p:nvSpPr>
        <p:spPr>
          <a:xfrm>
            <a:off x="190390" y="7365634"/>
            <a:ext cx="645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Pinta             de cada figura.</a:t>
            </a:r>
          </a:p>
        </p:txBody>
      </p:sp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682994"/>
              </p:ext>
            </p:extLst>
          </p:nvPr>
        </p:nvGraphicFramePr>
        <p:xfrm>
          <a:off x="959312" y="7331477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3" name="Imagem 3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212" y="8067670"/>
            <a:ext cx="1478583" cy="1487748"/>
          </a:xfrm>
          <a:prstGeom prst="rect">
            <a:avLst/>
          </a:prstGeom>
        </p:spPr>
      </p:pic>
      <p:grpSp>
        <p:nvGrpSpPr>
          <p:cNvPr id="38" name="Grupo 37"/>
          <p:cNvGrpSpPr>
            <a:grpSpLocks noChangeAspect="1"/>
          </p:cNvGrpSpPr>
          <p:nvPr/>
        </p:nvGrpSpPr>
        <p:grpSpPr>
          <a:xfrm>
            <a:off x="2452035" y="7944620"/>
            <a:ext cx="1448484" cy="1452573"/>
            <a:chOff x="2979137" y="7346828"/>
            <a:chExt cx="1440000" cy="1444066"/>
          </a:xfrm>
        </p:grpSpPr>
        <p:sp>
          <p:nvSpPr>
            <p:cNvPr id="34" name="Triângulo isósceles 33"/>
            <p:cNvSpPr/>
            <p:nvPr/>
          </p:nvSpPr>
          <p:spPr>
            <a:xfrm>
              <a:off x="3333937" y="7346828"/>
              <a:ext cx="720000" cy="72000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5" name="Triângulo isósceles 34"/>
            <p:cNvSpPr/>
            <p:nvPr/>
          </p:nvSpPr>
          <p:spPr>
            <a:xfrm flipV="1">
              <a:off x="3328737" y="8062998"/>
              <a:ext cx="720000" cy="72000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6" name="Triângulo isósceles 35"/>
            <p:cNvSpPr/>
            <p:nvPr/>
          </p:nvSpPr>
          <p:spPr>
            <a:xfrm>
              <a:off x="3699137" y="8070894"/>
              <a:ext cx="720000" cy="72000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7" name="Triângulo isósceles 36"/>
            <p:cNvSpPr/>
            <p:nvPr/>
          </p:nvSpPr>
          <p:spPr>
            <a:xfrm>
              <a:off x="2979137" y="8069842"/>
              <a:ext cx="720000" cy="72000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265677"/>
              </p:ext>
            </p:extLst>
          </p:nvPr>
        </p:nvGraphicFramePr>
        <p:xfrm>
          <a:off x="4528965" y="8006160"/>
          <a:ext cx="1440000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40" name="Grupo 39"/>
          <p:cNvGrpSpPr/>
          <p:nvPr/>
        </p:nvGrpSpPr>
        <p:grpSpPr>
          <a:xfrm>
            <a:off x="4085747" y="5719032"/>
            <a:ext cx="2326435" cy="1423592"/>
            <a:chOff x="1076215" y="3813917"/>
            <a:chExt cx="2326435" cy="1423592"/>
          </a:xfrm>
        </p:grpSpPr>
        <p:grpSp>
          <p:nvGrpSpPr>
            <p:cNvPr id="41" name="Group 68"/>
            <p:cNvGrpSpPr/>
            <p:nvPr/>
          </p:nvGrpSpPr>
          <p:grpSpPr>
            <a:xfrm>
              <a:off x="1305956" y="3823713"/>
              <a:ext cx="772653" cy="851021"/>
              <a:chOff x="2216799" y="1001545"/>
              <a:chExt cx="916831" cy="954571"/>
            </a:xfrm>
          </p:grpSpPr>
          <p:sp>
            <p:nvSpPr>
              <p:cNvPr id="52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3" name="Triângulo isósceles 8"/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2" name="Group 71"/>
            <p:cNvGrpSpPr/>
            <p:nvPr/>
          </p:nvGrpSpPr>
          <p:grpSpPr>
            <a:xfrm>
              <a:off x="1076215" y="4361089"/>
              <a:ext cx="772653" cy="876420"/>
              <a:chOff x="2216799" y="973055"/>
              <a:chExt cx="916831" cy="983061"/>
            </a:xfrm>
          </p:grpSpPr>
          <p:sp>
            <p:nvSpPr>
              <p:cNvPr id="50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1" name="Triângulo isósceles 8"/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3" name="Group 74"/>
            <p:cNvGrpSpPr/>
            <p:nvPr/>
          </p:nvGrpSpPr>
          <p:grpSpPr>
            <a:xfrm>
              <a:off x="1798601" y="4338095"/>
              <a:ext cx="772653" cy="876420"/>
              <a:chOff x="2216799" y="973055"/>
              <a:chExt cx="916831" cy="983061"/>
            </a:xfrm>
          </p:grpSpPr>
          <p:sp>
            <p:nvSpPr>
              <p:cNvPr id="48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49" name="Triângulo isósceles 8"/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4" name="Group 77"/>
            <p:cNvGrpSpPr/>
            <p:nvPr/>
          </p:nvGrpSpPr>
          <p:grpSpPr>
            <a:xfrm>
              <a:off x="2026379" y="3813917"/>
              <a:ext cx="772653" cy="851021"/>
              <a:chOff x="2216799" y="1001545"/>
              <a:chExt cx="916831" cy="954571"/>
            </a:xfrm>
          </p:grpSpPr>
          <p:sp>
            <p:nvSpPr>
              <p:cNvPr id="46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47" name="Triângulo isósceles 8"/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45" name="Triângulo isósceles 5"/>
            <p:cNvSpPr/>
            <p:nvPr/>
          </p:nvSpPr>
          <p:spPr>
            <a:xfrm rot="6765919">
              <a:off x="2777576" y="4027163"/>
              <a:ext cx="582291" cy="667857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2751344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6" y="1220811"/>
            <a:ext cx="5935045" cy="307777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que representam mais do que uma unidade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31277" y="1575470"/>
            <a:ext cx="6334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 algn="just">
              <a:lnSpc>
                <a:spcPct val="150000"/>
              </a:lnSpc>
              <a:buAutoNum type="arabicPeriod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 a reta numérica em cada um das situações apresentadas abaixo. </a:t>
            </a:r>
          </a:p>
          <a:p>
            <a:pPr marL="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Cada ponto da reta corresponde a um número racional, que pode ser representado por uma fração.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436686" y="3493553"/>
            <a:ext cx="32092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a)</a:t>
            </a:r>
          </a:p>
        </p:txBody>
      </p:sp>
      <p:graphicFrame>
        <p:nvGraphicFramePr>
          <p:cNvPr id="51" name="Tabela 1"/>
          <p:cNvGraphicFramePr>
            <a:graphicFrameLocks noGrp="1"/>
          </p:cNvGraphicFramePr>
          <p:nvPr>
            <p:extLst/>
          </p:nvPr>
        </p:nvGraphicFramePr>
        <p:xfrm>
          <a:off x="768674" y="3567039"/>
          <a:ext cx="576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52" name="Retângulo 16"/>
          <p:cNvSpPr/>
          <p:nvPr/>
        </p:nvSpPr>
        <p:spPr>
          <a:xfrm>
            <a:off x="1356498" y="3765485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53" name="Retângulo 17"/>
          <p:cNvSpPr/>
          <p:nvPr/>
        </p:nvSpPr>
        <p:spPr>
          <a:xfrm>
            <a:off x="3514431" y="374660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54" name="Retângulo 20"/>
          <p:cNvSpPr/>
          <p:nvPr/>
        </p:nvSpPr>
        <p:spPr>
          <a:xfrm>
            <a:off x="5679121" y="3735177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56" name="Retângulo de cantos arredondados 23"/>
          <p:cNvSpPr/>
          <p:nvPr/>
        </p:nvSpPr>
        <p:spPr>
          <a:xfrm>
            <a:off x="2045072" y="3812338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72" name="Conexão recta unidireccional 71"/>
          <p:cNvCxnSpPr/>
          <p:nvPr/>
        </p:nvCxnSpPr>
        <p:spPr>
          <a:xfrm>
            <a:off x="774829" y="3697985"/>
            <a:ext cx="5738486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Retângulo 13"/>
          <p:cNvSpPr/>
          <p:nvPr/>
        </p:nvSpPr>
        <p:spPr>
          <a:xfrm>
            <a:off x="477574" y="6633160"/>
            <a:ext cx="321497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  <a:latin typeface="Arial" pitchFamily="34" charset="0"/>
                <a:cs typeface="Arial" pitchFamily="34" charset="0"/>
              </a:rPr>
              <a:t>b</a:t>
            </a:r>
            <a:r>
              <a: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88" name="Retângulo de cantos arredondados 23"/>
          <p:cNvSpPr/>
          <p:nvPr/>
        </p:nvSpPr>
        <p:spPr>
          <a:xfrm>
            <a:off x="2766457" y="3810323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70" name="Tabela 1"/>
          <p:cNvGraphicFramePr>
            <a:graphicFrameLocks noGrp="1"/>
          </p:cNvGraphicFramePr>
          <p:nvPr>
            <p:extLst/>
          </p:nvPr>
        </p:nvGraphicFramePr>
        <p:xfrm>
          <a:off x="832522" y="6708054"/>
          <a:ext cx="576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171" name="Retângulo 16"/>
          <p:cNvSpPr/>
          <p:nvPr/>
        </p:nvSpPr>
        <p:spPr>
          <a:xfrm>
            <a:off x="1433994" y="690650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172" name="Retângulo 17"/>
          <p:cNvSpPr/>
          <p:nvPr/>
        </p:nvSpPr>
        <p:spPr>
          <a:xfrm>
            <a:off x="3578279" y="690127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73" name="Retângulo 20"/>
          <p:cNvSpPr/>
          <p:nvPr/>
        </p:nvSpPr>
        <p:spPr>
          <a:xfrm>
            <a:off x="5742969" y="690348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74" name="Retângulo de cantos arredondados 23"/>
          <p:cNvSpPr/>
          <p:nvPr/>
        </p:nvSpPr>
        <p:spPr>
          <a:xfrm>
            <a:off x="2110193" y="6957105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175" name="Conexão recta unidireccional 174"/>
          <p:cNvCxnSpPr/>
          <p:nvPr/>
        </p:nvCxnSpPr>
        <p:spPr>
          <a:xfrm>
            <a:off x="838677" y="6831049"/>
            <a:ext cx="5738486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Retângulo de cantos arredondados 23"/>
          <p:cNvSpPr/>
          <p:nvPr/>
        </p:nvSpPr>
        <p:spPr>
          <a:xfrm>
            <a:off x="2828505" y="6959050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7" name="Retângulo de cantos arredondados 23"/>
          <p:cNvSpPr/>
          <p:nvPr/>
        </p:nvSpPr>
        <p:spPr>
          <a:xfrm>
            <a:off x="4278274" y="6958430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8" name="Retângulo de cantos arredondados 23"/>
          <p:cNvSpPr/>
          <p:nvPr/>
        </p:nvSpPr>
        <p:spPr>
          <a:xfrm>
            <a:off x="4990610" y="6960375"/>
            <a:ext cx="324000" cy="4320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pSp>
        <p:nvGrpSpPr>
          <p:cNvPr id="179" name="Grupo 178"/>
          <p:cNvGrpSpPr/>
          <p:nvPr/>
        </p:nvGrpSpPr>
        <p:grpSpPr>
          <a:xfrm>
            <a:off x="1402907" y="7121125"/>
            <a:ext cx="354584" cy="692231"/>
            <a:chOff x="1315182" y="4668054"/>
            <a:chExt cx="354584" cy="692231"/>
          </a:xfrm>
        </p:grpSpPr>
        <p:sp>
          <p:nvSpPr>
            <p:cNvPr id="180" name="Retângulo de cantos arredondados 23"/>
            <p:cNvSpPr/>
            <p:nvPr/>
          </p:nvSpPr>
          <p:spPr>
            <a:xfrm>
              <a:off x="1316521" y="4928285"/>
              <a:ext cx="324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81" name="Retângulo 13"/>
            <p:cNvSpPr/>
            <p:nvPr/>
          </p:nvSpPr>
          <p:spPr>
            <a:xfrm>
              <a:off x="1315182" y="4668054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200" dirty="0">
                  <a:ln w="0"/>
                  <a:latin typeface="Arial" pitchFamily="34" charset="0"/>
                  <a:cs typeface="Arial" pitchFamily="34" charset="0"/>
                </a:rPr>
                <a:t>ou</a:t>
              </a:r>
              <a:endPara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2" name="Grupo 181"/>
          <p:cNvGrpSpPr/>
          <p:nvPr/>
        </p:nvGrpSpPr>
        <p:grpSpPr>
          <a:xfrm>
            <a:off x="3570409" y="7137047"/>
            <a:ext cx="354584" cy="683350"/>
            <a:chOff x="1324063" y="4668054"/>
            <a:chExt cx="354584" cy="683350"/>
          </a:xfrm>
        </p:grpSpPr>
        <p:sp>
          <p:nvSpPr>
            <p:cNvPr id="183" name="Retângulo de cantos arredondados 23"/>
            <p:cNvSpPr/>
            <p:nvPr/>
          </p:nvSpPr>
          <p:spPr>
            <a:xfrm>
              <a:off x="1340259" y="4919404"/>
              <a:ext cx="324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84" name="Retângulo 13"/>
            <p:cNvSpPr/>
            <p:nvPr/>
          </p:nvSpPr>
          <p:spPr>
            <a:xfrm>
              <a:off x="1324063" y="4668054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200" dirty="0">
                  <a:ln w="0"/>
                  <a:latin typeface="Arial" pitchFamily="34" charset="0"/>
                  <a:cs typeface="Arial" pitchFamily="34" charset="0"/>
                </a:rPr>
                <a:t>ou</a:t>
              </a:r>
              <a:endPara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5" name="Grupo 184"/>
          <p:cNvGrpSpPr/>
          <p:nvPr/>
        </p:nvGrpSpPr>
        <p:grpSpPr>
          <a:xfrm>
            <a:off x="5724262" y="7175498"/>
            <a:ext cx="354584" cy="683350"/>
            <a:chOff x="1315182" y="4650292"/>
            <a:chExt cx="354584" cy="683350"/>
          </a:xfrm>
        </p:grpSpPr>
        <p:sp>
          <p:nvSpPr>
            <p:cNvPr id="186" name="Retângulo de cantos arredondados 23"/>
            <p:cNvSpPr/>
            <p:nvPr/>
          </p:nvSpPr>
          <p:spPr>
            <a:xfrm>
              <a:off x="1322497" y="4901642"/>
              <a:ext cx="324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87" name="Retângulo 13"/>
            <p:cNvSpPr/>
            <p:nvPr/>
          </p:nvSpPr>
          <p:spPr>
            <a:xfrm>
              <a:off x="1315182" y="4650292"/>
              <a:ext cx="354584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200" dirty="0">
                  <a:ln w="0"/>
                  <a:latin typeface="Arial" pitchFamily="34" charset="0"/>
                  <a:cs typeface="Arial" pitchFamily="34" charset="0"/>
                </a:rPr>
                <a:t>ou</a:t>
              </a:r>
              <a:endParaRPr lang="pt-BR" sz="1200" b="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5" name="Imagem 54">
            <a:extLst>
              <a:ext uri="{FF2B5EF4-FFF2-40B4-BE49-F238E27FC236}">
                <a16:creationId xmlns:a16="http://schemas.microsoft.com/office/drawing/2014/main" id="{B0B7CD2F-49D8-45A1-BF2C-E3585EF0E0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991" y="2598213"/>
            <a:ext cx="783979" cy="779017"/>
          </a:xfrm>
          <a:prstGeom prst="rect">
            <a:avLst/>
          </a:prstGeom>
        </p:spPr>
      </p:pic>
      <p:sp>
        <p:nvSpPr>
          <p:cNvPr id="57" name="Chamada rectangular arredondada 56"/>
          <p:cNvSpPr/>
          <p:nvPr/>
        </p:nvSpPr>
        <p:spPr>
          <a:xfrm>
            <a:off x="1532662" y="2486769"/>
            <a:ext cx="5038940" cy="652216"/>
          </a:xfrm>
          <a:prstGeom prst="wedgeRoundRectCallout">
            <a:avLst>
              <a:gd name="adj1" fmla="val -58011"/>
              <a:gd name="adj2" fmla="val 37336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Usamos </a:t>
            </a:r>
            <a:r>
              <a:rPr lang="pt-PT" sz="12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frações ………………</a:t>
            </a: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para representar números racionais compreendidos entre 0 e 1.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Estas frações apresentam o numerador menor do que o denominador.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Chamada rectangular arredondada 60"/>
          <p:cNvSpPr/>
          <p:nvPr/>
        </p:nvSpPr>
        <p:spPr>
          <a:xfrm>
            <a:off x="1597927" y="5469105"/>
            <a:ext cx="3662145" cy="952087"/>
          </a:xfrm>
          <a:prstGeom prst="wedgeRoundRectCallout">
            <a:avLst>
              <a:gd name="adj1" fmla="val 63674"/>
              <a:gd name="adj2" fmla="val 1695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Também usamos frações para representar números racionais maiores ou iguais a 1. </a:t>
            </a:r>
          </a:p>
          <a:p>
            <a:pPr algn="just">
              <a:lnSpc>
                <a:spcPct val="120000"/>
              </a:lnSpc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Estas frações apresentam o numerador maior ou igual do que o denominador.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Chamada rectangular arredondada 61"/>
          <p:cNvSpPr/>
          <p:nvPr/>
        </p:nvSpPr>
        <p:spPr>
          <a:xfrm>
            <a:off x="2257639" y="9003940"/>
            <a:ext cx="3736728" cy="706116"/>
          </a:xfrm>
          <a:prstGeom prst="wedgeRoundRectCallout">
            <a:avLst>
              <a:gd name="adj1" fmla="val -70988"/>
              <a:gd name="adj2" fmla="val 102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pt-PT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 zero e os números naturais podem ser representados por frações. Nestas frações, o numerador é sempre um múltiplo do denominador.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3" name="Imagem 62">
            <a:extLst>
              <a:ext uri="{FF2B5EF4-FFF2-40B4-BE49-F238E27FC236}">
                <a16:creationId xmlns:a16="http://schemas.microsoft.com/office/drawing/2014/main" id="{B0B7CD2F-49D8-45A1-BF2C-E3585EF0E0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908" y="8997845"/>
            <a:ext cx="783979" cy="779017"/>
          </a:xfrm>
          <a:prstGeom prst="rect">
            <a:avLst/>
          </a:prstGeom>
        </p:spPr>
      </p:pic>
      <p:pic>
        <p:nvPicPr>
          <p:cNvPr id="68" name="Imagem 67">
            <a:extLst>
              <a:ext uri="{FF2B5EF4-FFF2-40B4-BE49-F238E27FC236}">
                <a16:creationId xmlns:a16="http://schemas.microsoft.com/office/drawing/2014/main" id="{D868D791-552E-4639-A649-D687CD57232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3746" y="5582869"/>
            <a:ext cx="735993" cy="899546"/>
          </a:xfrm>
          <a:prstGeom prst="rect">
            <a:avLst/>
          </a:prstGeom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3158E0DC-323D-419A-BABC-4A4521E43DF6}"/>
              </a:ext>
            </a:extLst>
          </p:cNvPr>
          <p:cNvGrpSpPr/>
          <p:nvPr/>
        </p:nvGrpSpPr>
        <p:grpSpPr>
          <a:xfrm>
            <a:off x="2063072" y="4308128"/>
            <a:ext cx="288000" cy="834191"/>
            <a:chOff x="2054298" y="4330815"/>
            <a:chExt cx="288000" cy="834191"/>
          </a:xfrm>
        </p:grpSpPr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2B05383A-0A77-4CAE-B438-4E6B74D6253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85" name="Seta para baixo 188">
              <a:extLst>
                <a:ext uri="{FF2B5EF4-FFF2-40B4-BE49-F238E27FC236}">
                  <a16:creationId xmlns:a16="http://schemas.microsoft.com/office/drawing/2014/main" id="{B976AE40-079B-43DA-901F-093B06D1F33D}"/>
                </a:ext>
              </a:extLst>
            </p:cNvPr>
            <p:cNvSpPr/>
            <p:nvPr/>
          </p:nvSpPr>
          <p:spPr>
            <a:xfrm>
              <a:off x="2141047" y="4330815"/>
              <a:ext cx="108000" cy="16973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upo 138">
            <a:extLst>
              <a:ext uri="{FF2B5EF4-FFF2-40B4-BE49-F238E27FC236}">
                <a16:creationId xmlns:a16="http://schemas.microsoft.com/office/drawing/2014/main" id="{0BB651D6-4C25-4006-8B16-37F0215B2F7B}"/>
              </a:ext>
            </a:extLst>
          </p:cNvPr>
          <p:cNvGrpSpPr/>
          <p:nvPr/>
        </p:nvGrpSpPr>
        <p:grpSpPr>
          <a:xfrm>
            <a:off x="2787708" y="4308128"/>
            <a:ext cx="288000" cy="834191"/>
            <a:chOff x="2054298" y="4330815"/>
            <a:chExt cx="288000" cy="834191"/>
          </a:xfrm>
        </p:grpSpPr>
        <p:pic>
          <p:nvPicPr>
            <p:cNvPr id="140" name="Imagem 139">
              <a:extLst>
                <a:ext uri="{FF2B5EF4-FFF2-40B4-BE49-F238E27FC236}">
                  <a16:creationId xmlns:a16="http://schemas.microsoft.com/office/drawing/2014/main" id="{64EA0E2D-7326-4377-92CD-E0FA9FD3F3DF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41" name="Seta para baixo 188">
              <a:extLst>
                <a:ext uri="{FF2B5EF4-FFF2-40B4-BE49-F238E27FC236}">
                  <a16:creationId xmlns:a16="http://schemas.microsoft.com/office/drawing/2014/main" id="{81D0D8D5-470D-4802-8359-3328519FB517}"/>
                </a:ext>
              </a:extLst>
            </p:cNvPr>
            <p:cNvSpPr/>
            <p:nvPr/>
          </p:nvSpPr>
          <p:spPr>
            <a:xfrm>
              <a:off x="2141047" y="4330815"/>
              <a:ext cx="108000" cy="16973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upo 141">
            <a:extLst>
              <a:ext uri="{FF2B5EF4-FFF2-40B4-BE49-F238E27FC236}">
                <a16:creationId xmlns:a16="http://schemas.microsoft.com/office/drawing/2014/main" id="{A0676C33-CE6D-452D-B1C2-B71FC9AD0365}"/>
              </a:ext>
            </a:extLst>
          </p:cNvPr>
          <p:cNvGrpSpPr/>
          <p:nvPr/>
        </p:nvGrpSpPr>
        <p:grpSpPr>
          <a:xfrm>
            <a:off x="1428294" y="7879861"/>
            <a:ext cx="288000" cy="834191"/>
            <a:chOff x="2054298" y="4330815"/>
            <a:chExt cx="288000" cy="834191"/>
          </a:xfrm>
        </p:grpSpPr>
        <p:pic>
          <p:nvPicPr>
            <p:cNvPr id="143" name="Imagem 142">
              <a:extLst>
                <a:ext uri="{FF2B5EF4-FFF2-40B4-BE49-F238E27FC236}">
                  <a16:creationId xmlns:a16="http://schemas.microsoft.com/office/drawing/2014/main" id="{31602803-A4FD-4446-A4DE-F7071375D2A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44" name="Seta para baixo 188">
              <a:extLst>
                <a:ext uri="{FF2B5EF4-FFF2-40B4-BE49-F238E27FC236}">
                  <a16:creationId xmlns:a16="http://schemas.microsoft.com/office/drawing/2014/main" id="{7D0D2103-B417-4BF3-8B51-CC6B69A8F4D9}"/>
                </a:ext>
              </a:extLst>
            </p:cNvPr>
            <p:cNvSpPr/>
            <p:nvPr/>
          </p:nvSpPr>
          <p:spPr>
            <a:xfrm>
              <a:off x="2141047" y="4330815"/>
              <a:ext cx="108000" cy="16973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6F8B85C3-C22F-4A53-AD32-C38FE68C2739}"/>
              </a:ext>
            </a:extLst>
          </p:cNvPr>
          <p:cNvGrpSpPr/>
          <p:nvPr/>
        </p:nvGrpSpPr>
        <p:grpSpPr>
          <a:xfrm>
            <a:off x="4151825" y="7461045"/>
            <a:ext cx="594000" cy="1253629"/>
            <a:chOff x="4152274" y="7460423"/>
            <a:chExt cx="594000" cy="1253629"/>
          </a:xfrm>
        </p:grpSpPr>
        <p:pic>
          <p:nvPicPr>
            <p:cNvPr id="146" name="Imagem 145">
              <a:extLst>
                <a:ext uri="{FF2B5EF4-FFF2-40B4-BE49-F238E27FC236}">
                  <a16:creationId xmlns:a16="http://schemas.microsoft.com/office/drawing/2014/main" id="{90FFAB4F-9E3E-4FAA-9E1A-49F0AC4B091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52274" y="8066052"/>
              <a:ext cx="288000" cy="648000"/>
            </a:xfrm>
            <a:prstGeom prst="rect">
              <a:avLst/>
            </a:prstGeom>
          </p:spPr>
        </p:pic>
        <p:sp>
          <p:nvSpPr>
            <p:cNvPr id="147" name="Seta para baixo 188">
              <a:extLst>
                <a:ext uri="{FF2B5EF4-FFF2-40B4-BE49-F238E27FC236}">
                  <a16:creationId xmlns:a16="http://schemas.microsoft.com/office/drawing/2014/main" id="{74918AE0-DA3A-4C28-8571-CF9D22245EE0}"/>
                </a:ext>
              </a:extLst>
            </p:cNvPr>
            <p:cNvSpPr/>
            <p:nvPr/>
          </p:nvSpPr>
          <p:spPr>
            <a:xfrm>
              <a:off x="4386274" y="7460423"/>
              <a:ext cx="108000" cy="578834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9" name="Imagem 148">
              <a:extLst>
                <a:ext uri="{FF2B5EF4-FFF2-40B4-BE49-F238E27FC236}">
                  <a16:creationId xmlns:a16="http://schemas.microsoft.com/office/drawing/2014/main" id="{65098805-7B1E-43DA-B64F-4E29C0DFFFC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58274" y="8066052"/>
              <a:ext cx="288000" cy="648000"/>
            </a:xfrm>
            <a:prstGeom prst="rect">
              <a:avLst/>
            </a:prstGeom>
          </p:spPr>
        </p:pic>
      </p:grpSp>
      <p:grpSp>
        <p:nvGrpSpPr>
          <p:cNvPr id="151" name="Grupo 150">
            <a:extLst>
              <a:ext uri="{FF2B5EF4-FFF2-40B4-BE49-F238E27FC236}">
                <a16:creationId xmlns:a16="http://schemas.microsoft.com/office/drawing/2014/main" id="{F0CBD716-EF41-472F-8629-AB3964BD6CE0}"/>
              </a:ext>
            </a:extLst>
          </p:cNvPr>
          <p:cNvGrpSpPr/>
          <p:nvPr/>
        </p:nvGrpSpPr>
        <p:grpSpPr>
          <a:xfrm>
            <a:off x="4871953" y="7465233"/>
            <a:ext cx="594000" cy="1253629"/>
            <a:chOff x="4152274" y="7460423"/>
            <a:chExt cx="594000" cy="1253629"/>
          </a:xfrm>
        </p:grpSpPr>
        <p:pic>
          <p:nvPicPr>
            <p:cNvPr id="152" name="Imagem 151">
              <a:extLst>
                <a:ext uri="{FF2B5EF4-FFF2-40B4-BE49-F238E27FC236}">
                  <a16:creationId xmlns:a16="http://schemas.microsoft.com/office/drawing/2014/main" id="{71711009-7E06-4241-84C7-5581A1EE260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52274" y="8066052"/>
              <a:ext cx="288000" cy="648000"/>
            </a:xfrm>
            <a:prstGeom prst="rect">
              <a:avLst/>
            </a:prstGeom>
          </p:spPr>
        </p:pic>
        <p:sp>
          <p:nvSpPr>
            <p:cNvPr id="153" name="Seta para baixo 188">
              <a:extLst>
                <a:ext uri="{FF2B5EF4-FFF2-40B4-BE49-F238E27FC236}">
                  <a16:creationId xmlns:a16="http://schemas.microsoft.com/office/drawing/2014/main" id="{A0092F9E-0DCD-45A6-9CFC-1F61E827271E}"/>
                </a:ext>
              </a:extLst>
            </p:cNvPr>
            <p:cNvSpPr/>
            <p:nvPr/>
          </p:nvSpPr>
          <p:spPr>
            <a:xfrm>
              <a:off x="4386274" y="7460423"/>
              <a:ext cx="108000" cy="578834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4" name="Imagem 153">
              <a:extLst>
                <a:ext uri="{FF2B5EF4-FFF2-40B4-BE49-F238E27FC236}">
                  <a16:creationId xmlns:a16="http://schemas.microsoft.com/office/drawing/2014/main" id="{E0DEEBA6-C654-4158-94AB-E8BC2DAECC1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58274" y="8066052"/>
              <a:ext cx="288000" cy="648000"/>
            </a:xfrm>
            <a:prstGeom prst="rect">
              <a:avLst/>
            </a:prstGeom>
          </p:spPr>
        </p:pic>
      </p:grpSp>
      <p:grpSp>
        <p:nvGrpSpPr>
          <p:cNvPr id="155" name="Grupo 154">
            <a:extLst>
              <a:ext uri="{FF2B5EF4-FFF2-40B4-BE49-F238E27FC236}">
                <a16:creationId xmlns:a16="http://schemas.microsoft.com/office/drawing/2014/main" id="{03D577D8-6D47-40E6-8376-44016C4F8DE4}"/>
              </a:ext>
            </a:extLst>
          </p:cNvPr>
          <p:cNvGrpSpPr/>
          <p:nvPr/>
        </p:nvGrpSpPr>
        <p:grpSpPr>
          <a:xfrm>
            <a:off x="5592081" y="7889550"/>
            <a:ext cx="594000" cy="829312"/>
            <a:chOff x="4152274" y="7884740"/>
            <a:chExt cx="594000" cy="829312"/>
          </a:xfrm>
        </p:grpSpPr>
        <p:pic>
          <p:nvPicPr>
            <p:cNvPr id="156" name="Imagem 155">
              <a:extLst>
                <a:ext uri="{FF2B5EF4-FFF2-40B4-BE49-F238E27FC236}">
                  <a16:creationId xmlns:a16="http://schemas.microsoft.com/office/drawing/2014/main" id="{7DDDE406-443A-480F-BB60-80D4EA7C6E1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52274" y="8066052"/>
              <a:ext cx="288000" cy="648000"/>
            </a:xfrm>
            <a:prstGeom prst="rect">
              <a:avLst/>
            </a:prstGeom>
          </p:spPr>
        </p:pic>
        <p:sp>
          <p:nvSpPr>
            <p:cNvPr id="157" name="Seta para baixo 188">
              <a:extLst>
                <a:ext uri="{FF2B5EF4-FFF2-40B4-BE49-F238E27FC236}">
                  <a16:creationId xmlns:a16="http://schemas.microsoft.com/office/drawing/2014/main" id="{82C0F979-2F59-4ECE-BF81-80F6A3F9CE42}"/>
                </a:ext>
              </a:extLst>
            </p:cNvPr>
            <p:cNvSpPr/>
            <p:nvPr/>
          </p:nvSpPr>
          <p:spPr>
            <a:xfrm>
              <a:off x="4386274" y="7884740"/>
              <a:ext cx="108000" cy="1692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8" name="Imagem 157">
              <a:extLst>
                <a:ext uri="{FF2B5EF4-FFF2-40B4-BE49-F238E27FC236}">
                  <a16:creationId xmlns:a16="http://schemas.microsoft.com/office/drawing/2014/main" id="{C9C69324-6D60-4815-B506-2C22C20DBD8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58274" y="8066052"/>
              <a:ext cx="288000" cy="648000"/>
            </a:xfrm>
            <a:prstGeom prst="rect">
              <a:avLst/>
            </a:prstGeom>
          </p:spPr>
        </p:pic>
      </p:grpSp>
      <p:grpSp>
        <p:nvGrpSpPr>
          <p:cNvPr id="159" name="Grupo 158">
            <a:extLst>
              <a:ext uri="{FF2B5EF4-FFF2-40B4-BE49-F238E27FC236}">
                <a16:creationId xmlns:a16="http://schemas.microsoft.com/office/drawing/2014/main" id="{A7C65BE4-9F99-4F7A-8C08-DE5AF182BF12}"/>
              </a:ext>
            </a:extLst>
          </p:cNvPr>
          <p:cNvGrpSpPr/>
          <p:nvPr/>
        </p:nvGrpSpPr>
        <p:grpSpPr>
          <a:xfrm>
            <a:off x="3609147" y="7877610"/>
            <a:ext cx="288000" cy="834191"/>
            <a:chOff x="2054298" y="4330815"/>
            <a:chExt cx="288000" cy="834191"/>
          </a:xfrm>
        </p:grpSpPr>
        <p:pic>
          <p:nvPicPr>
            <p:cNvPr id="160" name="Imagem 159">
              <a:extLst>
                <a:ext uri="{FF2B5EF4-FFF2-40B4-BE49-F238E27FC236}">
                  <a16:creationId xmlns:a16="http://schemas.microsoft.com/office/drawing/2014/main" id="{084342AB-678F-40DC-810C-5E423B51AC2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61" name="Seta para baixo 188">
              <a:extLst>
                <a:ext uri="{FF2B5EF4-FFF2-40B4-BE49-F238E27FC236}">
                  <a16:creationId xmlns:a16="http://schemas.microsoft.com/office/drawing/2014/main" id="{13888134-B3C2-4947-BC7F-4B57E2257AEA}"/>
                </a:ext>
              </a:extLst>
            </p:cNvPr>
            <p:cNvSpPr/>
            <p:nvPr/>
          </p:nvSpPr>
          <p:spPr>
            <a:xfrm>
              <a:off x="2141047" y="4330815"/>
              <a:ext cx="108000" cy="169737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2" name="Grupo 161">
            <a:extLst>
              <a:ext uri="{FF2B5EF4-FFF2-40B4-BE49-F238E27FC236}">
                <a16:creationId xmlns:a16="http://schemas.microsoft.com/office/drawing/2014/main" id="{D8A3DAD2-795E-4496-88EB-C5DFB3B580C9}"/>
              </a:ext>
            </a:extLst>
          </p:cNvPr>
          <p:cNvGrpSpPr/>
          <p:nvPr/>
        </p:nvGrpSpPr>
        <p:grpSpPr>
          <a:xfrm>
            <a:off x="2124538" y="7461046"/>
            <a:ext cx="288000" cy="1250755"/>
            <a:chOff x="2054298" y="3914251"/>
            <a:chExt cx="288000" cy="1250755"/>
          </a:xfrm>
        </p:grpSpPr>
        <p:pic>
          <p:nvPicPr>
            <p:cNvPr id="163" name="Imagem 162">
              <a:extLst>
                <a:ext uri="{FF2B5EF4-FFF2-40B4-BE49-F238E27FC236}">
                  <a16:creationId xmlns:a16="http://schemas.microsoft.com/office/drawing/2014/main" id="{C7910E1E-377D-494C-BA5D-2C3BCF3DCB8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64" name="Seta para baixo 188">
              <a:extLst>
                <a:ext uri="{FF2B5EF4-FFF2-40B4-BE49-F238E27FC236}">
                  <a16:creationId xmlns:a16="http://schemas.microsoft.com/office/drawing/2014/main" id="{EB3470F5-ADE2-4AAC-9C79-4F007BCED032}"/>
                </a:ext>
              </a:extLst>
            </p:cNvPr>
            <p:cNvSpPr/>
            <p:nvPr/>
          </p:nvSpPr>
          <p:spPr>
            <a:xfrm>
              <a:off x="2141047" y="3914251"/>
              <a:ext cx="108000" cy="5796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5" name="Grupo 164">
            <a:extLst>
              <a:ext uri="{FF2B5EF4-FFF2-40B4-BE49-F238E27FC236}">
                <a16:creationId xmlns:a16="http://schemas.microsoft.com/office/drawing/2014/main" id="{B5D85216-680B-4F87-BD8D-BA2320B3E461}"/>
              </a:ext>
            </a:extLst>
          </p:cNvPr>
          <p:cNvGrpSpPr/>
          <p:nvPr/>
        </p:nvGrpSpPr>
        <p:grpSpPr>
          <a:xfrm>
            <a:off x="2856396" y="7477112"/>
            <a:ext cx="288000" cy="1250755"/>
            <a:chOff x="2054298" y="3914251"/>
            <a:chExt cx="288000" cy="1250755"/>
          </a:xfrm>
        </p:grpSpPr>
        <p:pic>
          <p:nvPicPr>
            <p:cNvPr id="166" name="Imagem 165">
              <a:extLst>
                <a:ext uri="{FF2B5EF4-FFF2-40B4-BE49-F238E27FC236}">
                  <a16:creationId xmlns:a16="http://schemas.microsoft.com/office/drawing/2014/main" id="{E84F50B8-A42C-41C7-AF5F-E2C774A7E86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54298" y="4517006"/>
              <a:ext cx="288000" cy="648000"/>
            </a:xfrm>
            <a:prstGeom prst="rect">
              <a:avLst/>
            </a:prstGeom>
          </p:spPr>
        </p:pic>
        <p:sp>
          <p:nvSpPr>
            <p:cNvPr id="167" name="Seta para baixo 188">
              <a:extLst>
                <a:ext uri="{FF2B5EF4-FFF2-40B4-BE49-F238E27FC236}">
                  <a16:creationId xmlns:a16="http://schemas.microsoft.com/office/drawing/2014/main" id="{E5D1ED1D-5BB9-45B2-B9EE-F36A66C3B429}"/>
                </a:ext>
              </a:extLst>
            </p:cNvPr>
            <p:cNvSpPr/>
            <p:nvPr/>
          </p:nvSpPr>
          <p:spPr>
            <a:xfrm>
              <a:off x="2141047" y="3914251"/>
              <a:ext cx="108000" cy="5796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37380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55463" y="142213"/>
            <a:ext cx="63341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	Observa a reta numérica e as figuras que lhe estão associadas.</a:t>
            </a:r>
          </a:p>
          <a:p>
            <a:pPr marL="273050" indent="-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	Sombreia as figuras.</a:t>
            </a: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	Observa a reta numérica e as figuras que lhe estão associadas.</a:t>
            </a:r>
          </a:p>
          <a:p>
            <a:pPr marL="273050" indent="-273050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	Sombreia as figuras.</a:t>
            </a:r>
          </a:p>
          <a:p>
            <a:pPr marL="273050" indent="-273050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2" name="Tabela 1"/>
          <p:cNvGraphicFramePr>
            <a:graphicFrameLocks noGrp="1"/>
          </p:cNvGraphicFramePr>
          <p:nvPr>
            <p:extLst/>
          </p:nvPr>
        </p:nvGraphicFramePr>
        <p:xfrm>
          <a:off x="501290" y="1045559"/>
          <a:ext cx="594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123" name="Retângulo 16"/>
          <p:cNvSpPr/>
          <p:nvPr/>
        </p:nvSpPr>
        <p:spPr>
          <a:xfrm>
            <a:off x="891564" y="780412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124" name="Retângulo 17"/>
          <p:cNvSpPr/>
          <p:nvPr/>
        </p:nvSpPr>
        <p:spPr>
          <a:xfrm>
            <a:off x="3068396" y="777763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61" name="Retângulo 20"/>
          <p:cNvSpPr/>
          <p:nvPr/>
        </p:nvSpPr>
        <p:spPr>
          <a:xfrm>
            <a:off x="5227951" y="781077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cxnSp>
        <p:nvCxnSpPr>
          <p:cNvPr id="163" name="Conexão recta unidireccional 162"/>
          <p:cNvCxnSpPr/>
          <p:nvPr/>
        </p:nvCxnSpPr>
        <p:spPr>
          <a:xfrm flipV="1">
            <a:off x="327721" y="1155942"/>
            <a:ext cx="6179359" cy="126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50" name="Object 2"/>
          <p:cNvGraphicFramePr>
            <a:graphicFrameLocks noChangeAspect="1"/>
          </p:cNvGraphicFramePr>
          <p:nvPr>
            <p:extLst/>
          </p:nvPr>
        </p:nvGraphicFramePr>
        <p:xfrm>
          <a:off x="1490903" y="1280943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6" name="Equação" r:id="rId4" imgW="3657600" imgH="9448800" progId="Equation.3">
                  <p:embed/>
                </p:oleObj>
              </mc:Choice>
              <mc:Fallback>
                <p:oleObj name="Equação" r:id="rId4" imgW="3657600" imgH="9448800" progId="Equation.3">
                  <p:embed/>
                  <p:pic>
                    <p:nvPicPr>
                      <p:cNvPr id="0" name="Picture 8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0903" y="1280943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>
            <p:extLst/>
          </p:nvPr>
        </p:nvGraphicFramePr>
        <p:xfrm>
          <a:off x="3674490" y="1285420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7" name="Equação" r:id="rId6" imgW="152280" imgH="393480" progId="Equation.3">
                  <p:embed/>
                </p:oleObj>
              </mc:Choice>
              <mc:Fallback>
                <p:oleObj name="Equação" r:id="rId6" imgW="152280" imgH="393480" progId="Equation.3">
                  <p:embed/>
                  <p:pic>
                    <p:nvPicPr>
                      <p:cNvPr id="0" name="Picture 8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4490" y="1285420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>
            <p:extLst/>
          </p:nvPr>
        </p:nvGraphicFramePr>
        <p:xfrm>
          <a:off x="2043924" y="1277387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8" name="Equação" r:id="rId8" imgW="3657600" imgH="9448800" progId="Equation.3">
                  <p:embed/>
                </p:oleObj>
              </mc:Choice>
              <mc:Fallback>
                <p:oleObj name="Equação" r:id="rId8" imgW="3657600" imgH="9448800" progId="Equation.3">
                  <p:embed/>
                  <p:pic>
                    <p:nvPicPr>
                      <p:cNvPr id="0" name="Picture 8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3924" y="1277387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>
            <p:extLst/>
          </p:nvPr>
        </p:nvGraphicFramePr>
        <p:xfrm>
          <a:off x="2592565" y="1292017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9" name="Equação" r:id="rId10" imgW="3657600" imgH="9448800" progId="Equation.3">
                  <p:embed/>
                </p:oleObj>
              </mc:Choice>
              <mc:Fallback>
                <p:oleObj name="Equação" r:id="rId10" imgW="3657600" imgH="9448800" progId="Equation.3">
                  <p:embed/>
                  <p:pic>
                    <p:nvPicPr>
                      <p:cNvPr id="0" name="Picture 8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565" y="1292017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>
            <p:extLst/>
          </p:nvPr>
        </p:nvGraphicFramePr>
        <p:xfrm>
          <a:off x="4204715" y="1288595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0" name="Equação" r:id="rId12" imgW="152280" imgH="393480" progId="Equation.3">
                  <p:embed/>
                </p:oleObj>
              </mc:Choice>
              <mc:Fallback>
                <p:oleObj name="Equação" r:id="rId12" imgW="152280" imgH="393480" progId="Equation.3">
                  <p:embed/>
                  <p:pic>
                    <p:nvPicPr>
                      <p:cNvPr id="0" name="Picture 8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4715" y="1288595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>
            <p:extLst/>
          </p:nvPr>
        </p:nvGraphicFramePr>
        <p:xfrm>
          <a:off x="4742878" y="1277483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1" name="Equação" r:id="rId14" imgW="152280" imgH="393480" progId="Equation.3">
                  <p:embed/>
                </p:oleObj>
              </mc:Choice>
              <mc:Fallback>
                <p:oleObj name="Equação" r:id="rId14" imgW="152280" imgH="393480" progId="Equation.3">
                  <p:embed/>
                  <p:pic>
                    <p:nvPicPr>
                      <p:cNvPr id="0" name="Picture 8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2878" y="1277483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9" name="Seta para baixo 188"/>
          <p:cNvSpPr/>
          <p:nvPr/>
        </p:nvSpPr>
        <p:spPr>
          <a:xfrm>
            <a:off x="1472359" y="1709211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eta para baixo 189"/>
          <p:cNvSpPr/>
          <p:nvPr/>
        </p:nvSpPr>
        <p:spPr>
          <a:xfrm>
            <a:off x="2023948" y="1707992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eta para baixo 190"/>
          <p:cNvSpPr/>
          <p:nvPr/>
        </p:nvSpPr>
        <p:spPr>
          <a:xfrm>
            <a:off x="2571354" y="1706773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eta para baixo 191"/>
          <p:cNvSpPr/>
          <p:nvPr/>
        </p:nvSpPr>
        <p:spPr>
          <a:xfrm>
            <a:off x="3668619" y="1725336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eta para baixo 192"/>
          <p:cNvSpPr/>
          <p:nvPr/>
        </p:nvSpPr>
        <p:spPr>
          <a:xfrm>
            <a:off x="4208710" y="1724117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eta para baixo 193"/>
          <p:cNvSpPr/>
          <p:nvPr/>
        </p:nvSpPr>
        <p:spPr>
          <a:xfrm>
            <a:off x="4748801" y="1722899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8" name="Tabela 1"/>
          <p:cNvGraphicFramePr>
            <a:graphicFrameLocks noGrp="1"/>
          </p:cNvGraphicFramePr>
          <p:nvPr>
            <p:extLst/>
          </p:nvPr>
        </p:nvGraphicFramePr>
        <p:xfrm>
          <a:off x="154058" y="4010127"/>
          <a:ext cx="6480000" cy="243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21738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219" name="Retângulo 16"/>
          <p:cNvSpPr/>
          <p:nvPr/>
        </p:nvSpPr>
        <p:spPr>
          <a:xfrm>
            <a:off x="733583" y="374301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220" name="Retângulo 17"/>
          <p:cNvSpPr/>
          <p:nvPr/>
        </p:nvSpPr>
        <p:spPr>
          <a:xfrm>
            <a:off x="2892499" y="375242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221" name="Retângulo 20"/>
          <p:cNvSpPr/>
          <p:nvPr/>
        </p:nvSpPr>
        <p:spPr>
          <a:xfrm>
            <a:off x="5057189" y="374732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cxnSp>
        <p:nvCxnSpPr>
          <p:cNvPr id="222" name="Conexão recta unidireccional 221"/>
          <p:cNvCxnSpPr/>
          <p:nvPr/>
        </p:nvCxnSpPr>
        <p:spPr>
          <a:xfrm flipV="1">
            <a:off x="160213" y="4131703"/>
            <a:ext cx="6465310" cy="141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62" name="Object 14"/>
          <p:cNvGraphicFramePr>
            <a:graphicFrameLocks noChangeAspect="1"/>
          </p:cNvGraphicFramePr>
          <p:nvPr>
            <p:extLst/>
          </p:nvPr>
        </p:nvGraphicFramePr>
        <p:xfrm>
          <a:off x="1525031" y="4272037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2" name="Equação" r:id="rId16" imgW="3352800" imgH="9448800" progId="Equation.3">
                  <p:embed/>
                </p:oleObj>
              </mc:Choice>
              <mc:Fallback>
                <p:oleObj name="Equação" r:id="rId16" imgW="3352800" imgH="9448800" progId="Equation.3">
                  <p:embed/>
                  <p:pic>
                    <p:nvPicPr>
                      <p:cNvPr id="0" name="Picture 8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031" y="4272037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3" name="Object 15"/>
          <p:cNvGraphicFramePr>
            <a:graphicFrameLocks noChangeAspect="1"/>
          </p:cNvGraphicFramePr>
          <p:nvPr>
            <p:extLst/>
          </p:nvPr>
        </p:nvGraphicFramePr>
        <p:xfrm>
          <a:off x="2233057" y="4275212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3" name="Equação" r:id="rId18" imgW="3657600" imgH="9448800" progId="Equation.3">
                  <p:embed/>
                </p:oleObj>
              </mc:Choice>
              <mc:Fallback>
                <p:oleObj name="Equação" r:id="rId18" imgW="3657600" imgH="9448800" progId="Equation.3">
                  <p:embed/>
                  <p:pic>
                    <p:nvPicPr>
                      <p:cNvPr id="0" name="Picture 9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3057" y="4275212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4" name="Object 16"/>
          <p:cNvGraphicFramePr>
            <a:graphicFrameLocks noChangeAspect="1"/>
          </p:cNvGraphicFramePr>
          <p:nvPr>
            <p:extLst/>
          </p:nvPr>
        </p:nvGraphicFramePr>
        <p:xfrm>
          <a:off x="2968070" y="4285599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4" name="Equação" r:id="rId20" imgW="3352800" imgH="9448800" progId="Equation.3">
                  <p:embed/>
                </p:oleObj>
              </mc:Choice>
              <mc:Fallback>
                <p:oleObj name="Equação" r:id="rId20" imgW="3352800" imgH="9448800" progId="Equation.3">
                  <p:embed/>
                  <p:pic>
                    <p:nvPicPr>
                      <p:cNvPr id="0" name="Picture 9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070" y="4285599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5" name="Object 17"/>
          <p:cNvGraphicFramePr>
            <a:graphicFrameLocks noChangeAspect="1"/>
          </p:cNvGraphicFramePr>
          <p:nvPr>
            <p:extLst/>
          </p:nvPr>
        </p:nvGraphicFramePr>
        <p:xfrm>
          <a:off x="3675472" y="4282806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5" name="Equação" r:id="rId22" imgW="3657600" imgH="9448800" progId="Equation.3">
                  <p:embed/>
                </p:oleObj>
              </mc:Choice>
              <mc:Fallback>
                <p:oleObj name="Equação" r:id="rId22" imgW="3657600" imgH="9448800" progId="Equation.3">
                  <p:embed/>
                  <p:pic>
                    <p:nvPicPr>
                      <p:cNvPr id="0" name="Picture 9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5472" y="4282806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6" name="Object 18"/>
          <p:cNvGraphicFramePr>
            <a:graphicFrameLocks noChangeAspect="1"/>
          </p:cNvGraphicFramePr>
          <p:nvPr>
            <p:extLst/>
          </p:nvPr>
        </p:nvGraphicFramePr>
        <p:xfrm>
          <a:off x="4409520" y="4279289"/>
          <a:ext cx="139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6" name="Equação" r:id="rId24" imgW="3352800" imgH="9448800" progId="Equation.3">
                  <p:embed/>
                </p:oleObj>
              </mc:Choice>
              <mc:Fallback>
                <p:oleObj name="Equação" r:id="rId24" imgW="3352800" imgH="9448800" progId="Equation.3">
                  <p:embed/>
                  <p:pic>
                    <p:nvPicPr>
                      <p:cNvPr id="0" name="Picture 9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9520" y="4279289"/>
                        <a:ext cx="1397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7" name="Object 19"/>
          <p:cNvGraphicFramePr>
            <a:graphicFrameLocks noChangeAspect="1"/>
          </p:cNvGraphicFramePr>
          <p:nvPr>
            <p:extLst/>
          </p:nvPr>
        </p:nvGraphicFramePr>
        <p:xfrm>
          <a:off x="5124517" y="4290362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7" name="Equação" r:id="rId26" imgW="3657600" imgH="9448800" progId="Equation.3">
                  <p:embed/>
                </p:oleObj>
              </mc:Choice>
              <mc:Fallback>
                <p:oleObj name="Equação" r:id="rId26" imgW="3657600" imgH="9448800" progId="Equation.3">
                  <p:embed/>
                  <p:pic>
                    <p:nvPicPr>
                      <p:cNvPr id="0" name="Picture 9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4517" y="4290362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" name="Object 20"/>
          <p:cNvGraphicFramePr>
            <a:graphicFrameLocks noChangeAspect="1"/>
          </p:cNvGraphicFramePr>
          <p:nvPr>
            <p:extLst/>
          </p:nvPr>
        </p:nvGraphicFramePr>
        <p:xfrm>
          <a:off x="790364" y="4257547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8" name="Equação" r:id="rId28" imgW="3657600" imgH="9448800" progId="Equation.3">
                  <p:embed/>
                </p:oleObj>
              </mc:Choice>
              <mc:Fallback>
                <p:oleObj name="Equação" r:id="rId28" imgW="3657600" imgH="9448800" progId="Equation.3">
                  <p:embed/>
                  <p:pic>
                    <p:nvPicPr>
                      <p:cNvPr id="0" name="Picture 9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364" y="4257547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5" name="Grupo 224"/>
          <p:cNvGrpSpPr/>
          <p:nvPr/>
        </p:nvGrpSpPr>
        <p:grpSpPr>
          <a:xfrm>
            <a:off x="3582709" y="1910162"/>
            <a:ext cx="393652" cy="1008715"/>
            <a:chOff x="1210960" y="5813792"/>
            <a:chExt cx="393652" cy="1008715"/>
          </a:xfrm>
        </p:grpSpPr>
        <p:pic>
          <p:nvPicPr>
            <p:cNvPr id="202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210960" y="5816667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4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406492" y="5813792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6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934909" y="1887159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7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096755" y="1892910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579169" y="1901537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9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027079" y="1901536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" name="Picture 1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484124" y="1901536"/>
            <a:ext cx="198120" cy="100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1" name="Grupo 230"/>
          <p:cNvGrpSpPr/>
          <p:nvPr/>
        </p:nvGrpSpPr>
        <p:grpSpPr>
          <a:xfrm>
            <a:off x="4114666" y="1907287"/>
            <a:ext cx="393652" cy="1008715"/>
            <a:chOff x="1210960" y="5813792"/>
            <a:chExt cx="393652" cy="1008715"/>
          </a:xfrm>
        </p:grpSpPr>
        <p:pic>
          <p:nvPicPr>
            <p:cNvPr id="232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210960" y="5816667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3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406492" y="5813792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4" name="Grupo 233"/>
          <p:cNvGrpSpPr/>
          <p:nvPr/>
        </p:nvGrpSpPr>
        <p:grpSpPr>
          <a:xfrm>
            <a:off x="4646610" y="1904419"/>
            <a:ext cx="393652" cy="1008715"/>
            <a:chOff x="1210960" y="5813792"/>
            <a:chExt cx="393652" cy="1008715"/>
          </a:xfrm>
        </p:grpSpPr>
        <p:pic>
          <p:nvPicPr>
            <p:cNvPr id="235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210960" y="5816667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406492" y="5813792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7" name="Grupo 236"/>
          <p:cNvGrpSpPr/>
          <p:nvPr/>
        </p:nvGrpSpPr>
        <p:grpSpPr>
          <a:xfrm>
            <a:off x="5152676" y="1910177"/>
            <a:ext cx="393652" cy="1008715"/>
            <a:chOff x="1210960" y="5813792"/>
            <a:chExt cx="393652" cy="1008715"/>
          </a:xfrm>
        </p:grpSpPr>
        <p:pic>
          <p:nvPicPr>
            <p:cNvPr id="238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210960" y="5816667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9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1406492" y="5813792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070" name="Object 22"/>
          <p:cNvGraphicFramePr>
            <a:graphicFrameLocks noChangeAspect="1"/>
          </p:cNvGraphicFramePr>
          <p:nvPr>
            <p:extLst/>
          </p:nvPr>
        </p:nvGraphicFramePr>
        <p:xfrm>
          <a:off x="5842198" y="4294181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" name="Equação" r:id="rId31" imgW="3657600" imgH="9448800" progId="Equation.3">
                  <p:embed/>
                </p:oleObj>
              </mc:Choice>
              <mc:Fallback>
                <p:oleObj name="Equação" r:id="rId31" imgW="3657600" imgH="9448800" progId="Equation.3">
                  <p:embed/>
                  <p:pic>
                    <p:nvPicPr>
                      <p:cNvPr id="0" name="Picture 9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198" y="4294181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71" name="Object 23"/>
          <p:cNvGraphicFramePr>
            <a:graphicFrameLocks noChangeAspect="1"/>
          </p:cNvGraphicFramePr>
          <p:nvPr>
            <p:extLst/>
          </p:nvPr>
        </p:nvGraphicFramePr>
        <p:xfrm>
          <a:off x="5833490" y="1294945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" name="Equação" r:id="rId33" imgW="152280" imgH="393480" progId="Equation.3">
                  <p:embed/>
                </p:oleObj>
              </mc:Choice>
              <mc:Fallback>
                <p:oleObj name="Equação" r:id="rId33" imgW="152280" imgH="393480" progId="Equation.3">
                  <p:embed/>
                  <p:pic>
                    <p:nvPicPr>
                      <p:cNvPr id="0" name="Picture 9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3490" y="1294945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4" name="Seta para baixo 253"/>
          <p:cNvSpPr/>
          <p:nvPr/>
        </p:nvSpPr>
        <p:spPr>
          <a:xfrm>
            <a:off x="5823516" y="1724224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9" name="Grupo 258"/>
          <p:cNvGrpSpPr/>
          <p:nvPr/>
        </p:nvGrpSpPr>
        <p:grpSpPr>
          <a:xfrm>
            <a:off x="5615177" y="1895599"/>
            <a:ext cx="593760" cy="1008715"/>
            <a:chOff x="5733393" y="5324771"/>
            <a:chExt cx="593760" cy="1008715"/>
          </a:xfrm>
        </p:grpSpPr>
        <p:grpSp>
          <p:nvGrpSpPr>
            <p:cNvPr id="255" name="Grupo 254"/>
            <p:cNvGrpSpPr/>
            <p:nvPr/>
          </p:nvGrpSpPr>
          <p:grpSpPr>
            <a:xfrm>
              <a:off x="5733393" y="5324771"/>
              <a:ext cx="393652" cy="1008715"/>
              <a:chOff x="1210960" y="5813792"/>
              <a:chExt cx="393652" cy="1008715"/>
            </a:xfrm>
          </p:grpSpPr>
          <p:pic>
            <p:nvPicPr>
              <p:cNvPr id="256" name="Picture 13"/>
              <p:cNvPicPr>
                <a:picLocks noChangeAspect="1" noChangeArrowheads="1"/>
              </p:cNvPicPr>
              <p:nvPr/>
            </p:nvPicPr>
            <p:blipFill>
              <a:blip r:embed="rId30" cstate="print"/>
              <a:srcRect/>
              <a:stretch>
                <a:fillRect/>
              </a:stretch>
            </p:blipFill>
            <p:spPr bwMode="auto">
              <a:xfrm>
                <a:off x="1210960" y="5816667"/>
                <a:ext cx="198120" cy="1005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7" name="Picture 13"/>
              <p:cNvPicPr>
                <a:picLocks noChangeAspect="1" noChangeArrowheads="1"/>
              </p:cNvPicPr>
              <p:nvPr/>
            </p:nvPicPr>
            <p:blipFill>
              <a:blip r:embed="rId30" cstate="print"/>
              <a:srcRect/>
              <a:stretch>
                <a:fillRect/>
              </a:stretch>
            </p:blipFill>
            <p:spPr bwMode="auto">
              <a:xfrm>
                <a:off x="1406492" y="5813792"/>
                <a:ext cx="198120" cy="1005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58" name="Picture 13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6129033" y="5326096"/>
              <a:ext cx="198120" cy="100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4" name="Grupo 263"/>
          <p:cNvGrpSpPr/>
          <p:nvPr/>
        </p:nvGrpSpPr>
        <p:grpSpPr>
          <a:xfrm>
            <a:off x="4882775" y="4712061"/>
            <a:ext cx="582627" cy="1157770"/>
            <a:chOff x="673392" y="8108189"/>
            <a:chExt cx="582627" cy="1157770"/>
          </a:xfrm>
        </p:grpSpPr>
        <p:pic>
          <p:nvPicPr>
            <p:cNvPr id="242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019" y="810818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2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868995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5" name="Grupo 264"/>
          <p:cNvGrpSpPr/>
          <p:nvPr/>
        </p:nvGrpSpPr>
        <p:grpSpPr>
          <a:xfrm>
            <a:off x="5615620" y="4712061"/>
            <a:ext cx="582627" cy="1746165"/>
            <a:chOff x="673392" y="8108189"/>
            <a:chExt cx="582627" cy="1746165"/>
          </a:xfrm>
        </p:grpSpPr>
        <p:pic>
          <p:nvPicPr>
            <p:cNvPr id="266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019" y="810818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7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868995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8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9278354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9" name="Grupo 268"/>
          <p:cNvGrpSpPr/>
          <p:nvPr/>
        </p:nvGrpSpPr>
        <p:grpSpPr>
          <a:xfrm>
            <a:off x="4192336" y="4713386"/>
            <a:ext cx="582627" cy="1157770"/>
            <a:chOff x="673392" y="8108189"/>
            <a:chExt cx="582627" cy="1157770"/>
          </a:xfrm>
        </p:grpSpPr>
        <p:pic>
          <p:nvPicPr>
            <p:cNvPr id="270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019" y="810818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1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868995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2" name="Grupo 271"/>
          <p:cNvGrpSpPr/>
          <p:nvPr/>
        </p:nvGrpSpPr>
        <p:grpSpPr>
          <a:xfrm>
            <a:off x="3454191" y="4706760"/>
            <a:ext cx="582627" cy="1157770"/>
            <a:chOff x="673392" y="8108189"/>
            <a:chExt cx="582627" cy="1157770"/>
          </a:xfrm>
        </p:grpSpPr>
        <p:pic>
          <p:nvPicPr>
            <p:cNvPr id="273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019" y="810818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4" name="Picture 21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392" y="8689959"/>
              <a:ext cx="576000" cy="57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76" name="Picture 21"/>
          <p:cNvPicPr>
            <a:picLocks noChangeAspect="1" noChangeArrowheads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6526" y="4731939"/>
            <a:ext cx="5760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8" name="Picture 21"/>
          <p:cNvPicPr>
            <a:picLocks noChangeAspect="1" noChangeArrowheads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4283" y="4701459"/>
            <a:ext cx="5760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" name="Picture 21"/>
          <p:cNvPicPr>
            <a:picLocks noChangeAspect="1" noChangeArrowheads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02040" y="4702784"/>
            <a:ext cx="5760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0" name="Picture 21"/>
          <p:cNvPicPr>
            <a:picLocks noChangeAspect="1" noChangeArrowheads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845" y="4704109"/>
            <a:ext cx="57600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" name="Seta para baixo 193">
            <a:extLst>
              <a:ext uri="{FF2B5EF4-FFF2-40B4-BE49-F238E27FC236}">
                <a16:creationId xmlns:a16="http://schemas.microsoft.com/office/drawing/2014/main" id="{C78ED034-A253-4CCB-957D-DC61BB3860F4}"/>
              </a:ext>
            </a:extLst>
          </p:cNvPr>
          <p:cNvSpPr/>
          <p:nvPr/>
        </p:nvSpPr>
        <p:spPr>
          <a:xfrm>
            <a:off x="5262455" y="1720787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eta para baixo 190">
            <a:extLst>
              <a:ext uri="{FF2B5EF4-FFF2-40B4-BE49-F238E27FC236}">
                <a16:creationId xmlns:a16="http://schemas.microsoft.com/office/drawing/2014/main" id="{47DA1997-EA69-4D77-BA11-8552DC3C92AD}"/>
              </a:ext>
            </a:extLst>
          </p:cNvPr>
          <p:cNvSpPr/>
          <p:nvPr/>
        </p:nvSpPr>
        <p:spPr>
          <a:xfrm>
            <a:off x="3091063" y="1712360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eta para baixo 190">
            <a:extLst>
              <a:ext uri="{FF2B5EF4-FFF2-40B4-BE49-F238E27FC236}">
                <a16:creationId xmlns:a16="http://schemas.microsoft.com/office/drawing/2014/main" id="{2458AF71-557F-4745-A10A-D3929A1EDAD3}"/>
              </a:ext>
            </a:extLst>
          </p:cNvPr>
          <p:cNvSpPr/>
          <p:nvPr/>
        </p:nvSpPr>
        <p:spPr>
          <a:xfrm>
            <a:off x="942649" y="1705629"/>
            <a:ext cx="180000" cy="169737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7" name="Object 2">
            <a:extLst>
              <a:ext uri="{FF2B5EF4-FFF2-40B4-BE49-F238E27FC236}">
                <a16:creationId xmlns:a16="http://schemas.microsoft.com/office/drawing/2014/main" id="{B5AD9B48-7B77-423A-BD90-5EB9F0E46C49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72068" y="1277387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" name="Equação" r:id="rId36" imgW="152280" imgH="393480" progId="Equation.3">
                  <p:embed/>
                </p:oleObj>
              </mc:Choice>
              <mc:Fallback>
                <p:oleObj name="Equação" r:id="rId36" imgW="152280" imgH="393480" progId="Equation.3">
                  <p:embed/>
                  <p:pic>
                    <p:nvPicPr>
                      <p:cNvPr id="0" name="Picture 9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2068" y="1277387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" name="Object 5">
            <a:extLst>
              <a:ext uri="{FF2B5EF4-FFF2-40B4-BE49-F238E27FC236}">
                <a16:creationId xmlns:a16="http://schemas.microsoft.com/office/drawing/2014/main" id="{2D70CB03-5D28-40E0-AB71-C5D3B5BD4C9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128817" y="1305251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2" name="Equação" r:id="rId38" imgW="152280" imgH="393480" progId="Equation.3">
                  <p:embed/>
                </p:oleObj>
              </mc:Choice>
              <mc:Fallback>
                <p:oleObj name="Equação" r:id="rId38" imgW="152280" imgH="393480" progId="Equation.3">
                  <p:embed/>
                  <p:pic>
                    <p:nvPicPr>
                      <p:cNvPr id="0" name="Picture 9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817" y="1305251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" name="Object 5">
            <a:extLst>
              <a:ext uri="{FF2B5EF4-FFF2-40B4-BE49-F238E27FC236}">
                <a16:creationId xmlns:a16="http://schemas.microsoft.com/office/drawing/2014/main" id="{7FF0D26E-2831-49C3-BEF8-12C882ECFE1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289086" y="1275439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3" name="Equação" r:id="rId40" imgW="152280" imgH="393480" progId="Equation.3">
                  <p:embed/>
                </p:oleObj>
              </mc:Choice>
              <mc:Fallback>
                <p:oleObj name="Equação" r:id="rId40" imgW="152280" imgH="393480" progId="Equation.3">
                  <p:embed/>
                  <p:pic>
                    <p:nvPicPr>
                      <p:cNvPr id="0" name="Picture 9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9086" y="1275439"/>
                        <a:ext cx="1524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1" name="CaixaDeTexto 200">
            <a:extLst>
              <a:ext uri="{FF2B5EF4-FFF2-40B4-BE49-F238E27FC236}">
                <a16:creationId xmlns:a16="http://schemas.microsoft.com/office/drawing/2014/main" id="{4D7B1C9D-6B7F-4292-B94F-611044BB448A}"/>
              </a:ext>
            </a:extLst>
          </p:cNvPr>
          <p:cNvSpPr txBox="1"/>
          <p:nvPr/>
        </p:nvSpPr>
        <p:spPr>
          <a:xfrm>
            <a:off x="189271" y="6540392"/>
            <a:ext cx="63341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Sombreia, em cada situação, uma porção correspondente à fração indicada.</a:t>
            </a:r>
          </a:p>
        </p:txBody>
      </p:sp>
      <p:pic>
        <p:nvPicPr>
          <p:cNvPr id="205" name="Imagem 204">
            <a:extLst>
              <a:ext uri="{FF2B5EF4-FFF2-40B4-BE49-F238E27FC236}">
                <a16:creationId xmlns:a16="http://schemas.microsoft.com/office/drawing/2014/main" id="{CF1B1065-43C1-4483-8971-F76BD95A5145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540000">
            <a:off x="340712" y="7044511"/>
            <a:ext cx="1038267" cy="965878"/>
          </a:xfrm>
          <a:prstGeom prst="rect">
            <a:avLst/>
          </a:prstGeom>
        </p:spPr>
      </p:pic>
      <p:pic>
        <p:nvPicPr>
          <p:cNvPr id="206" name="Imagem 205">
            <a:extLst>
              <a:ext uri="{FF2B5EF4-FFF2-40B4-BE49-F238E27FC236}">
                <a16:creationId xmlns:a16="http://schemas.microsoft.com/office/drawing/2014/main" id="{216DF402-5B1A-46E9-8C3F-FB396ED322F6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540000">
            <a:off x="1370494" y="7044511"/>
            <a:ext cx="1038267" cy="965878"/>
          </a:xfrm>
          <a:prstGeom prst="rect">
            <a:avLst/>
          </a:prstGeom>
        </p:spPr>
      </p:pic>
      <p:pic>
        <p:nvPicPr>
          <p:cNvPr id="207" name="Imagem 206">
            <a:extLst>
              <a:ext uri="{FF2B5EF4-FFF2-40B4-BE49-F238E27FC236}">
                <a16:creationId xmlns:a16="http://schemas.microsoft.com/office/drawing/2014/main" id="{4FA27724-76E1-4127-9DB7-D727FC6181C7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3123402" y="7111798"/>
            <a:ext cx="971899" cy="834389"/>
          </a:xfrm>
          <a:prstGeom prst="rect">
            <a:avLst/>
          </a:prstGeom>
        </p:spPr>
      </p:pic>
      <p:pic>
        <p:nvPicPr>
          <p:cNvPr id="208" name="Imagem 207">
            <a:extLst>
              <a:ext uri="{FF2B5EF4-FFF2-40B4-BE49-F238E27FC236}">
                <a16:creationId xmlns:a16="http://schemas.microsoft.com/office/drawing/2014/main" id="{0EA30F85-4457-483C-BDC2-A95D9153D225}"/>
              </a:ext>
            </a:extLst>
          </p:cNvPr>
          <p:cNvPicPr>
            <a:picLocks noChangeAspect="1"/>
          </p:cNvPicPr>
          <p:nvPr/>
        </p:nvPicPr>
        <p:blipFill>
          <a:blip r:embed="rId4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106" y="8550045"/>
            <a:ext cx="1065875" cy="923644"/>
          </a:xfrm>
          <a:prstGeom prst="rect">
            <a:avLst/>
          </a:prstGeom>
        </p:spPr>
      </p:pic>
      <p:pic>
        <p:nvPicPr>
          <p:cNvPr id="209" name="Imagem 208">
            <a:extLst>
              <a:ext uri="{FF2B5EF4-FFF2-40B4-BE49-F238E27FC236}">
                <a16:creationId xmlns:a16="http://schemas.microsoft.com/office/drawing/2014/main" id="{C5E56D97-211D-40AA-8D91-99A548BEAC76}"/>
              </a:ext>
            </a:extLst>
          </p:cNvPr>
          <p:cNvPicPr>
            <a:picLocks noChangeAspect="1"/>
          </p:cNvPicPr>
          <p:nvPr/>
        </p:nvPicPr>
        <p:blipFill>
          <a:blip r:embed="rId4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7073" y="8550045"/>
            <a:ext cx="1065875" cy="923644"/>
          </a:xfrm>
          <a:prstGeom prst="rect">
            <a:avLst/>
          </a:prstGeom>
        </p:spPr>
      </p:pic>
      <p:grpSp>
        <p:nvGrpSpPr>
          <p:cNvPr id="210" name="Grupo 209">
            <a:extLst>
              <a:ext uri="{FF2B5EF4-FFF2-40B4-BE49-F238E27FC236}">
                <a16:creationId xmlns:a16="http://schemas.microsoft.com/office/drawing/2014/main" id="{29F73A75-8347-4E4F-8D6E-E40CD192BA90}"/>
              </a:ext>
            </a:extLst>
          </p:cNvPr>
          <p:cNvGrpSpPr>
            <a:grpSpLocks noChangeAspect="1"/>
          </p:cNvGrpSpPr>
          <p:nvPr/>
        </p:nvGrpSpPr>
        <p:grpSpPr>
          <a:xfrm>
            <a:off x="3517915" y="8525492"/>
            <a:ext cx="913127" cy="913127"/>
            <a:chOff x="5163552" y="1071563"/>
            <a:chExt cx="4320000" cy="4320000"/>
          </a:xfrm>
        </p:grpSpPr>
        <p:cxnSp>
          <p:nvCxnSpPr>
            <p:cNvPr id="211" name="Conexão reta 11">
              <a:extLst>
                <a:ext uri="{FF2B5EF4-FFF2-40B4-BE49-F238E27FC236}">
                  <a16:creationId xmlns:a16="http://schemas.microsoft.com/office/drawing/2014/main" id="{BA0016AF-F6CC-4BCA-8DD5-31D6F95BB95D}"/>
                </a:ext>
              </a:extLst>
            </p:cNvPr>
            <p:cNvCxnSpPr>
              <a:stCxn id="212" idx="1"/>
              <a:endCxn id="212" idx="3"/>
            </p:cNvCxnSpPr>
            <p:nvPr/>
          </p:nvCxnSpPr>
          <p:spPr>
            <a:xfrm>
              <a:off x="5163552" y="3231563"/>
              <a:ext cx="43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2" name="Retângulo 211">
              <a:extLst>
                <a:ext uri="{FF2B5EF4-FFF2-40B4-BE49-F238E27FC236}">
                  <a16:creationId xmlns:a16="http://schemas.microsoft.com/office/drawing/2014/main" id="{5E50EE39-B131-42B8-8CD1-CFBF825938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63552" y="1071563"/>
              <a:ext cx="4320000" cy="432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13" name="Conexão reta 19">
              <a:extLst>
                <a:ext uri="{FF2B5EF4-FFF2-40B4-BE49-F238E27FC236}">
                  <a16:creationId xmlns:a16="http://schemas.microsoft.com/office/drawing/2014/main" id="{DD43C79C-50C2-45A0-8F4E-4D3318EE4F41}"/>
                </a:ext>
              </a:extLst>
            </p:cNvPr>
            <p:cNvCxnSpPr/>
            <p:nvPr/>
          </p:nvCxnSpPr>
          <p:spPr>
            <a:xfrm>
              <a:off x="6890418" y="1071563"/>
              <a:ext cx="0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Conexão reta 20">
              <a:extLst>
                <a:ext uri="{FF2B5EF4-FFF2-40B4-BE49-F238E27FC236}">
                  <a16:creationId xmlns:a16="http://schemas.microsoft.com/office/drawing/2014/main" id="{646BBC96-32D2-4589-94A9-D62ECE5A07A5}"/>
                </a:ext>
              </a:extLst>
            </p:cNvPr>
            <p:cNvCxnSpPr/>
            <p:nvPr/>
          </p:nvCxnSpPr>
          <p:spPr>
            <a:xfrm>
              <a:off x="7740318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Conexão reta 21">
              <a:extLst>
                <a:ext uri="{FF2B5EF4-FFF2-40B4-BE49-F238E27FC236}">
                  <a16:creationId xmlns:a16="http://schemas.microsoft.com/office/drawing/2014/main" id="{12FFC76D-1F21-4B70-97EB-567F3C4FE970}"/>
                </a:ext>
              </a:extLst>
            </p:cNvPr>
            <p:cNvCxnSpPr/>
            <p:nvPr/>
          </p:nvCxnSpPr>
          <p:spPr>
            <a:xfrm>
              <a:off x="6026985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6" name="Conexão reta 22">
              <a:extLst>
                <a:ext uri="{FF2B5EF4-FFF2-40B4-BE49-F238E27FC236}">
                  <a16:creationId xmlns:a16="http://schemas.microsoft.com/office/drawing/2014/main" id="{15C62712-DA92-4238-BB03-A803589C305C}"/>
                </a:ext>
              </a:extLst>
            </p:cNvPr>
            <p:cNvCxnSpPr/>
            <p:nvPr/>
          </p:nvCxnSpPr>
          <p:spPr>
            <a:xfrm>
              <a:off x="8614280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7" name="Grupo 216">
            <a:extLst>
              <a:ext uri="{FF2B5EF4-FFF2-40B4-BE49-F238E27FC236}">
                <a16:creationId xmlns:a16="http://schemas.microsoft.com/office/drawing/2014/main" id="{51DDA1B9-C8CC-4259-8595-54AD1499F061}"/>
              </a:ext>
            </a:extLst>
          </p:cNvPr>
          <p:cNvGrpSpPr>
            <a:grpSpLocks noChangeAspect="1"/>
          </p:cNvGrpSpPr>
          <p:nvPr/>
        </p:nvGrpSpPr>
        <p:grpSpPr>
          <a:xfrm>
            <a:off x="4678385" y="8525493"/>
            <a:ext cx="913127" cy="913127"/>
            <a:chOff x="5163552" y="1071563"/>
            <a:chExt cx="4320000" cy="4320000"/>
          </a:xfrm>
        </p:grpSpPr>
        <p:cxnSp>
          <p:nvCxnSpPr>
            <p:cNvPr id="223" name="Conexão reta 11">
              <a:extLst>
                <a:ext uri="{FF2B5EF4-FFF2-40B4-BE49-F238E27FC236}">
                  <a16:creationId xmlns:a16="http://schemas.microsoft.com/office/drawing/2014/main" id="{3088B80D-FEC2-462C-B630-4FAE17F05DB6}"/>
                </a:ext>
              </a:extLst>
            </p:cNvPr>
            <p:cNvCxnSpPr>
              <a:stCxn id="240" idx="1"/>
              <a:endCxn id="240" idx="3"/>
            </p:cNvCxnSpPr>
            <p:nvPr/>
          </p:nvCxnSpPr>
          <p:spPr>
            <a:xfrm>
              <a:off x="5163552" y="3231563"/>
              <a:ext cx="432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0" name="Retângulo 239">
              <a:extLst>
                <a:ext uri="{FF2B5EF4-FFF2-40B4-BE49-F238E27FC236}">
                  <a16:creationId xmlns:a16="http://schemas.microsoft.com/office/drawing/2014/main" id="{D55C526F-EDE6-4F5D-80D7-A26D406BB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63552" y="1071563"/>
              <a:ext cx="4320000" cy="432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41" name="Conexão reta 240">
              <a:extLst>
                <a:ext uri="{FF2B5EF4-FFF2-40B4-BE49-F238E27FC236}">
                  <a16:creationId xmlns:a16="http://schemas.microsoft.com/office/drawing/2014/main" id="{1078465D-D454-490B-AE56-13DC0EC18565}"/>
                </a:ext>
              </a:extLst>
            </p:cNvPr>
            <p:cNvCxnSpPr/>
            <p:nvPr/>
          </p:nvCxnSpPr>
          <p:spPr>
            <a:xfrm>
              <a:off x="6890418" y="1071563"/>
              <a:ext cx="0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Conexão reta 242">
              <a:extLst>
                <a:ext uri="{FF2B5EF4-FFF2-40B4-BE49-F238E27FC236}">
                  <a16:creationId xmlns:a16="http://schemas.microsoft.com/office/drawing/2014/main" id="{31DCC46C-9B4C-4841-AA33-9E216AA05A3D}"/>
                </a:ext>
              </a:extLst>
            </p:cNvPr>
            <p:cNvCxnSpPr/>
            <p:nvPr/>
          </p:nvCxnSpPr>
          <p:spPr>
            <a:xfrm>
              <a:off x="7740318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4" name="Conexão reta 243">
              <a:extLst>
                <a:ext uri="{FF2B5EF4-FFF2-40B4-BE49-F238E27FC236}">
                  <a16:creationId xmlns:a16="http://schemas.microsoft.com/office/drawing/2014/main" id="{6D3C3756-A18A-44D1-B93A-0B49C4BA7603}"/>
                </a:ext>
              </a:extLst>
            </p:cNvPr>
            <p:cNvCxnSpPr/>
            <p:nvPr/>
          </p:nvCxnSpPr>
          <p:spPr>
            <a:xfrm>
              <a:off x="6026985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5" name="Conexão reta 244">
              <a:extLst>
                <a:ext uri="{FF2B5EF4-FFF2-40B4-BE49-F238E27FC236}">
                  <a16:creationId xmlns:a16="http://schemas.microsoft.com/office/drawing/2014/main" id="{FF9DC14B-3B1E-4D00-82CF-1F17D5799984}"/>
                </a:ext>
              </a:extLst>
            </p:cNvPr>
            <p:cNvCxnSpPr/>
            <p:nvPr/>
          </p:nvCxnSpPr>
          <p:spPr>
            <a:xfrm>
              <a:off x="8614280" y="1071563"/>
              <a:ext cx="48126" cy="432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46" name="Imagem 245">
            <a:extLst>
              <a:ext uri="{FF2B5EF4-FFF2-40B4-BE49-F238E27FC236}">
                <a16:creationId xmlns:a16="http://schemas.microsoft.com/office/drawing/2014/main" id="{0B109530-6AA6-4794-A8C2-AB8C38CB90EE}"/>
              </a:ext>
            </a:extLst>
          </p:cNvPr>
          <p:cNvPicPr>
            <a:picLocks noChangeAspect="1"/>
          </p:cNvPicPr>
          <p:nvPr/>
        </p:nvPicPr>
        <p:blipFill>
          <a:blip r:embed="rId4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0000">
            <a:off x="4150730" y="7110172"/>
            <a:ext cx="971899" cy="834389"/>
          </a:xfrm>
          <a:prstGeom prst="rect">
            <a:avLst/>
          </a:prstGeom>
        </p:spPr>
      </p:pic>
      <p:pic>
        <p:nvPicPr>
          <p:cNvPr id="247" name="Imagem 246">
            <a:extLst>
              <a:ext uri="{FF2B5EF4-FFF2-40B4-BE49-F238E27FC236}">
                <a16:creationId xmlns:a16="http://schemas.microsoft.com/office/drawing/2014/main" id="{EE325C4F-B345-4606-8250-077ABC0A0828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000">
            <a:off x="5173613" y="7110374"/>
            <a:ext cx="971899" cy="834389"/>
          </a:xfrm>
          <a:prstGeom prst="rect">
            <a:avLst/>
          </a:prstGeom>
        </p:spPr>
      </p:pic>
      <p:graphicFrame>
        <p:nvGraphicFramePr>
          <p:cNvPr id="248" name="Tabela 247">
            <a:extLst>
              <a:ext uri="{FF2B5EF4-FFF2-40B4-BE49-F238E27FC236}">
                <a16:creationId xmlns:a16="http://schemas.microsoft.com/office/drawing/2014/main" id="{9B30FD21-F4E8-4F6A-9EB1-95EA9F2224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389415" y="7208194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9" name="Tabela 248">
            <a:extLst>
              <a:ext uri="{FF2B5EF4-FFF2-40B4-BE49-F238E27FC236}">
                <a16:creationId xmlns:a16="http://schemas.microsoft.com/office/drawing/2014/main" id="{CC5D2CD1-E766-4DB9-A6DE-C04B1248900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189288" y="7246005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968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0" name="Tabela 249">
            <a:extLst>
              <a:ext uri="{FF2B5EF4-FFF2-40B4-BE49-F238E27FC236}">
                <a16:creationId xmlns:a16="http://schemas.microsoft.com/office/drawing/2014/main" id="{723DDA44-06F5-442B-9ED5-319615042DC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94252" y="8747248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1" name="Tabela 250">
            <a:extLst>
              <a:ext uri="{FF2B5EF4-FFF2-40B4-BE49-F238E27FC236}">
                <a16:creationId xmlns:a16="http://schemas.microsoft.com/office/drawing/2014/main" id="{EFF6D6B5-7F38-438D-9491-4F6EF0E0E2A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764692" y="8586992"/>
          <a:ext cx="38360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6" name="Retângulo 11"/>
          <p:cNvSpPr/>
          <p:nvPr/>
        </p:nvSpPr>
        <p:spPr>
          <a:xfrm>
            <a:off x="205624" y="6972162"/>
            <a:ext cx="325104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107" name="Retângulo 11"/>
          <p:cNvSpPr/>
          <p:nvPr/>
        </p:nvSpPr>
        <p:spPr>
          <a:xfrm>
            <a:off x="3000262" y="6946936"/>
            <a:ext cx="33343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108" name="Retângulo 11"/>
          <p:cNvSpPr/>
          <p:nvPr/>
        </p:nvSpPr>
        <p:spPr>
          <a:xfrm>
            <a:off x="2992815" y="8351602"/>
            <a:ext cx="33343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109" name="Retângulo 11"/>
          <p:cNvSpPr/>
          <p:nvPr/>
        </p:nvSpPr>
        <p:spPr>
          <a:xfrm>
            <a:off x="179437" y="8415189"/>
            <a:ext cx="31502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01769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0120" y="5344451"/>
            <a:ext cx="6334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6. Continua as sequências. Sombreia as figuras de modo a representar a fração respetiva.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28063" y="259045"/>
            <a:ext cx="633412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Rodeia a fração que corresponde à parte pintada das figuras.</a:t>
            </a:r>
          </a:p>
        </p:txBody>
      </p:sp>
      <p:graphicFrame>
        <p:nvGraphicFramePr>
          <p:cNvPr id="58" name="Tabela 57"/>
          <p:cNvGraphicFramePr>
            <a:graphicFrameLocks noGrp="1"/>
          </p:cNvGraphicFramePr>
          <p:nvPr>
            <p:extLst/>
          </p:nvPr>
        </p:nvGraphicFramePr>
        <p:xfrm>
          <a:off x="363187" y="731159"/>
          <a:ext cx="6186310" cy="4525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13">
                  <a:extLst>
                    <a:ext uri="{9D8B030D-6E8A-4147-A177-3AD203B41FA5}">
                      <a16:colId xmlns:a16="http://schemas.microsoft.com/office/drawing/2014/main" val="2433067249"/>
                    </a:ext>
                  </a:extLst>
                </a:gridCol>
                <a:gridCol w="1527075">
                  <a:extLst>
                    <a:ext uri="{9D8B030D-6E8A-4147-A177-3AD203B41FA5}">
                      <a16:colId xmlns:a16="http://schemas.microsoft.com/office/drawing/2014/main" val="1544710294"/>
                    </a:ext>
                  </a:extLst>
                </a:gridCol>
                <a:gridCol w="4174122">
                  <a:extLst>
                    <a:ext uri="{9D8B030D-6E8A-4147-A177-3AD203B41FA5}">
                      <a16:colId xmlns:a16="http://schemas.microsoft.com/office/drawing/2014/main" val="2988802659"/>
                    </a:ext>
                  </a:extLst>
                </a:gridCol>
              </a:tblGrid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8153820"/>
                  </a:ext>
                </a:extLst>
              </a:tr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4255476"/>
                  </a:ext>
                </a:extLst>
              </a:tr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725005"/>
                  </a:ext>
                </a:extLst>
              </a:tr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7601708"/>
                  </a:ext>
                </a:extLst>
              </a:tr>
              <a:tr h="905035">
                <a:tc>
                  <a:txBody>
                    <a:bodyPr/>
                    <a:lstStyle/>
                    <a:p>
                      <a:pPr algn="r"/>
                      <a:endParaRPr lang="pt-PT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  <a:p>
                      <a:endParaRPr lang="pt-P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7993675"/>
                  </a:ext>
                </a:extLst>
              </a:tr>
            </a:tbl>
          </a:graphicData>
        </a:graphic>
      </p:graphicFrame>
      <p:pic>
        <p:nvPicPr>
          <p:cNvPr id="59" name="Imagem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669" y="771081"/>
            <a:ext cx="798423" cy="804517"/>
          </a:xfrm>
          <a:prstGeom prst="rect">
            <a:avLst/>
          </a:prstGeom>
        </p:spPr>
      </p:pic>
      <p:pic>
        <p:nvPicPr>
          <p:cNvPr id="60" name="Imagem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32" y="1712746"/>
            <a:ext cx="775252" cy="775252"/>
          </a:xfrm>
          <a:prstGeom prst="rect">
            <a:avLst/>
          </a:prstGeom>
        </p:spPr>
      </p:pic>
      <p:pic>
        <p:nvPicPr>
          <p:cNvPr id="62" name="Imagem 6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784" y="3473460"/>
            <a:ext cx="801187" cy="807350"/>
          </a:xfrm>
          <a:prstGeom prst="rect">
            <a:avLst/>
          </a:prstGeom>
        </p:spPr>
      </p:pic>
      <p:graphicFrame>
        <p:nvGraphicFramePr>
          <p:cNvPr id="63" name="Tabela 12"/>
          <p:cNvGraphicFramePr>
            <a:graphicFrameLocks noGrp="1"/>
          </p:cNvGraphicFramePr>
          <p:nvPr>
            <p:extLst/>
          </p:nvPr>
        </p:nvGraphicFramePr>
        <p:xfrm>
          <a:off x="3902066" y="754955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4" name="Tabela 12"/>
          <p:cNvGraphicFramePr>
            <a:graphicFrameLocks noGrp="1"/>
          </p:cNvGraphicFramePr>
          <p:nvPr>
            <p:extLst/>
          </p:nvPr>
        </p:nvGraphicFramePr>
        <p:xfrm>
          <a:off x="2969515" y="759390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5" name="Tabela 12"/>
          <p:cNvGraphicFramePr>
            <a:graphicFrameLocks noGrp="1"/>
          </p:cNvGraphicFramePr>
          <p:nvPr>
            <p:extLst/>
          </p:nvPr>
        </p:nvGraphicFramePr>
        <p:xfrm>
          <a:off x="4810987" y="751496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6" name="Tabela 12"/>
          <p:cNvGraphicFramePr>
            <a:graphicFrameLocks noGrp="1"/>
          </p:cNvGraphicFramePr>
          <p:nvPr>
            <p:extLst/>
          </p:nvPr>
        </p:nvGraphicFramePr>
        <p:xfrm>
          <a:off x="5768196" y="759389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7" name="Tabela 12"/>
          <p:cNvGraphicFramePr>
            <a:graphicFrameLocks noGrp="1"/>
          </p:cNvGraphicFramePr>
          <p:nvPr>
            <p:extLst/>
          </p:nvPr>
        </p:nvGraphicFramePr>
        <p:xfrm>
          <a:off x="3906518" y="1745829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ela 12"/>
          <p:cNvGraphicFramePr>
            <a:graphicFrameLocks noGrp="1"/>
          </p:cNvGraphicFramePr>
          <p:nvPr>
            <p:extLst/>
          </p:nvPr>
        </p:nvGraphicFramePr>
        <p:xfrm>
          <a:off x="2973967" y="1750264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9" name="Tabela 12"/>
          <p:cNvGraphicFramePr>
            <a:graphicFrameLocks noGrp="1"/>
          </p:cNvGraphicFramePr>
          <p:nvPr>
            <p:extLst/>
          </p:nvPr>
        </p:nvGraphicFramePr>
        <p:xfrm>
          <a:off x="4815439" y="1742370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0" name="Tabela 12"/>
          <p:cNvGraphicFramePr>
            <a:graphicFrameLocks noGrp="1"/>
          </p:cNvGraphicFramePr>
          <p:nvPr>
            <p:extLst/>
          </p:nvPr>
        </p:nvGraphicFramePr>
        <p:xfrm>
          <a:off x="5772648" y="1750263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1" name="Tabela 12"/>
          <p:cNvGraphicFramePr>
            <a:graphicFrameLocks noGrp="1"/>
          </p:cNvGraphicFramePr>
          <p:nvPr>
            <p:extLst/>
          </p:nvPr>
        </p:nvGraphicFramePr>
        <p:xfrm>
          <a:off x="3947957" y="2687380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2" name="Tabela 12"/>
          <p:cNvGraphicFramePr>
            <a:graphicFrameLocks noGrp="1"/>
          </p:cNvGraphicFramePr>
          <p:nvPr>
            <p:extLst/>
          </p:nvPr>
        </p:nvGraphicFramePr>
        <p:xfrm>
          <a:off x="3015406" y="2691815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3" name="Tabela 12"/>
          <p:cNvGraphicFramePr>
            <a:graphicFrameLocks noGrp="1"/>
          </p:cNvGraphicFramePr>
          <p:nvPr>
            <p:extLst/>
          </p:nvPr>
        </p:nvGraphicFramePr>
        <p:xfrm>
          <a:off x="4856878" y="2683921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767270"/>
              </p:ext>
            </p:extLst>
          </p:nvPr>
        </p:nvGraphicFramePr>
        <p:xfrm>
          <a:off x="5737112" y="2667154"/>
          <a:ext cx="354941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5" name="Tabela 12"/>
          <p:cNvGraphicFramePr>
            <a:graphicFrameLocks noGrp="1"/>
          </p:cNvGraphicFramePr>
          <p:nvPr>
            <p:extLst/>
          </p:nvPr>
        </p:nvGraphicFramePr>
        <p:xfrm>
          <a:off x="3935628" y="3587504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ela 12"/>
          <p:cNvGraphicFramePr>
            <a:graphicFrameLocks noGrp="1"/>
          </p:cNvGraphicFramePr>
          <p:nvPr>
            <p:extLst/>
          </p:nvPr>
        </p:nvGraphicFramePr>
        <p:xfrm>
          <a:off x="3003077" y="3591939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7" name="Tabela 12"/>
          <p:cNvGraphicFramePr>
            <a:graphicFrameLocks noGrp="1"/>
          </p:cNvGraphicFramePr>
          <p:nvPr>
            <p:extLst/>
          </p:nvPr>
        </p:nvGraphicFramePr>
        <p:xfrm>
          <a:off x="4844549" y="3584045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8" name="Tabela 12"/>
          <p:cNvGraphicFramePr>
            <a:graphicFrameLocks noGrp="1"/>
          </p:cNvGraphicFramePr>
          <p:nvPr>
            <p:extLst/>
          </p:nvPr>
        </p:nvGraphicFramePr>
        <p:xfrm>
          <a:off x="5801758" y="3591938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Tabela 12"/>
          <p:cNvGraphicFramePr>
            <a:graphicFrameLocks noGrp="1"/>
          </p:cNvGraphicFramePr>
          <p:nvPr>
            <p:extLst/>
          </p:nvPr>
        </p:nvGraphicFramePr>
        <p:xfrm>
          <a:off x="3940080" y="4541385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0" name="Tabela 12"/>
          <p:cNvGraphicFramePr>
            <a:graphicFrameLocks noGrp="1"/>
          </p:cNvGraphicFramePr>
          <p:nvPr>
            <p:extLst/>
          </p:nvPr>
        </p:nvGraphicFramePr>
        <p:xfrm>
          <a:off x="3007529" y="4545820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432822"/>
              </p:ext>
            </p:extLst>
          </p:nvPr>
        </p:nvGraphicFramePr>
        <p:xfrm>
          <a:off x="4802490" y="4541385"/>
          <a:ext cx="374868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2" name="Tabela 12"/>
          <p:cNvGraphicFramePr>
            <a:graphicFrameLocks noGrp="1"/>
          </p:cNvGraphicFramePr>
          <p:nvPr>
            <p:extLst/>
          </p:nvPr>
        </p:nvGraphicFramePr>
        <p:xfrm>
          <a:off x="5806210" y="4545819"/>
          <a:ext cx="23379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/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4" name="Imagem 8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4478" y="759389"/>
            <a:ext cx="795072" cy="800168"/>
          </a:xfrm>
          <a:prstGeom prst="rect">
            <a:avLst/>
          </a:prstGeom>
        </p:spPr>
      </p:pic>
      <p:pic>
        <p:nvPicPr>
          <p:cNvPr id="85" name="Imagem 8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4838" y="1707543"/>
            <a:ext cx="754351" cy="756000"/>
          </a:xfrm>
          <a:prstGeom prst="rect">
            <a:avLst/>
          </a:prstGeom>
        </p:spPr>
      </p:pic>
      <p:pic>
        <p:nvPicPr>
          <p:cNvPr id="86" name="Imagem 8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1350" y="3485491"/>
            <a:ext cx="786987" cy="792000"/>
          </a:xfrm>
          <a:prstGeom prst="rect">
            <a:avLst/>
          </a:prstGeom>
        </p:spPr>
      </p:pic>
      <p:pic>
        <p:nvPicPr>
          <p:cNvPr id="93" name="Imagem 92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4651" y="2584471"/>
            <a:ext cx="1743075" cy="390525"/>
          </a:xfrm>
          <a:prstGeom prst="rect">
            <a:avLst/>
          </a:prstGeom>
        </p:spPr>
      </p:pic>
      <p:pic>
        <p:nvPicPr>
          <p:cNvPr id="94" name="Imagem 93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5772" y="3017484"/>
            <a:ext cx="1733550" cy="390525"/>
          </a:xfrm>
          <a:prstGeom prst="rect">
            <a:avLst/>
          </a:prstGeom>
        </p:spPr>
      </p:pic>
      <p:pic>
        <p:nvPicPr>
          <p:cNvPr id="95" name="Imagem 94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651" y="4417642"/>
            <a:ext cx="1733550" cy="390525"/>
          </a:xfrm>
          <a:prstGeom prst="rect">
            <a:avLst/>
          </a:prstGeom>
        </p:spPr>
      </p:pic>
      <p:pic>
        <p:nvPicPr>
          <p:cNvPr id="96" name="Imagem 95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1009" y="4851300"/>
            <a:ext cx="1743075" cy="381000"/>
          </a:xfrm>
          <a:prstGeom prst="rect">
            <a:avLst/>
          </a:prstGeom>
        </p:spPr>
      </p:pic>
      <p:graphicFrame>
        <p:nvGraphicFramePr>
          <p:cNvPr id="61" name="Tabela 60"/>
          <p:cNvGraphicFramePr>
            <a:graphicFrameLocks noGrp="1"/>
          </p:cNvGraphicFramePr>
          <p:nvPr/>
        </p:nvGraphicFramePr>
        <p:xfrm>
          <a:off x="473150" y="5725633"/>
          <a:ext cx="5948916" cy="388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48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440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40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3" name="Objecto 82"/>
          <p:cNvGraphicFramePr>
            <a:graphicFrameLocks noChangeAspect="1"/>
          </p:cNvGraphicFramePr>
          <p:nvPr/>
        </p:nvGraphicFramePr>
        <p:xfrm>
          <a:off x="842188" y="5875338"/>
          <a:ext cx="4124325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" name="Equação" r:id="rId16" imgW="64312800" imgH="10363200" progId="Equation.3">
                  <p:embed/>
                </p:oleObj>
              </mc:Choice>
              <mc:Fallback>
                <p:oleObj name="Equação" r:id="rId16" imgW="64312800" imgH="10363200" progId="Equation.3">
                  <p:embed/>
                  <p:pic>
                    <p:nvPicPr>
                      <p:cNvPr id="0" name="Picture 3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188" y="5875338"/>
                        <a:ext cx="4124325" cy="665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>
            <p:extLst/>
          </p:nvPr>
        </p:nvGraphicFramePr>
        <p:xfrm>
          <a:off x="665163" y="7772400"/>
          <a:ext cx="5556250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" name="Equação" r:id="rId18" imgW="3606480" imgH="431640" progId="Equation.3">
                  <p:embed/>
                </p:oleObj>
              </mc:Choice>
              <mc:Fallback>
                <p:oleObj name="Equação" r:id="rId18" imgW="3606480" imgH="431640" progId="Equation.3">
                  <p:embed/>
                  <p:pic>
                    <p:nvPicPr>
                      <p:cNvPr id="0" name="Picture 3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163" y="7772400"/>
                        <a:ext cx="5556250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0" name="Grupo 199"/>
          <p:cNvGrpSpPr/>
          <p:nvPr/>
        </p:nvGrpSpPr>
        <p:grpSpPr>
          <a:xfrm>
            <a:off x="667857" y="6524845"/>
            <a:ext cx="4467667" cy="1063256"/>
            <a:chOff x="667857" y="6524845"/>
            <a:chExt cx="4467667" cy="1063256"/>
          </a:xfrm>
        </p:grpSpPr>
        <p:grpSp>
          <p:nvGrpSpPr>
            <p:cNvPr id="87" name="Grupo 86"/>
            <p:cNvGrpSpPr/>
            <p:nvPr/>
          </p:nvGrpSpPr>
          <p:grpSpPr>
            <a:xfrm>
              <a:off x="667857" y="6549655"/>
              <a:ext cx="576151" cy="340242"/>
              <a:chOff x="3429000" y="4200188"/>
              <a:chExt cx="2457450" cy="1071900"/>
            </a:xfrm>
          </p:grpSpPr>
          <p:sp>
            <p:nvSpPr>
              <p:cNvPr id="88" name="Fluxograma: decisão 87"/>
              <p:cNvSpPr/>
              <p:nvPr/>
            </p:nvSpPr>
            <p:spPr>
              <a:xfrm>
                <a:off x="3429000" y="4200188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89" name="Conexão reta 18"/>
              <p:cNvCxnSpPr>
                <a:stCxn id="88" idx="0"/>
                <a:endCxn id="88" idx="2"/>
              </p:cNvCxnSpPr>
              <p:nvPr/>
            </p:nvCxnSpPr>
            <p:spPr>
              <a:xfrm>
                <a:off x="4657725" y="4200188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upo 89"/>
            <p:cNvGrpSpPr/>
            <p:nvPr/>
          </p:nvGrpSpPr>
          <p:grpSpPr>
            <a:xfrm>
              <a:off x="1468843" y="6542567"/>
              <a:ext cx="576151" cy="340242"/>
              <a:chOff x="3429000" y="4200188"/>
              <a:chExt cx="2457450" cy="1071900"/>
            </a:xfrm>
          </p:grpSpPr>
          <p:sp>
            <p:nvSpPr>
              <p:cNvPr id="91" name="Fluxograma: decisão 90"/>
              <p:cNvSpPr/>
              <p:nvPr/>
            </p:nvSpPr>
            <p:spPr>
              <a:xfrm>
                <a:off x="3429000" y="4200188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92" name="Conexão reta 18"/>
              <p:cNvCxnSpPr>
                <a:stCxn id="91" idx="0"/>
                <a:endCxn id="91" idx="2"/>
              </p:cNvCxnSpPr>
              <p:nvPr/>
            </p:nvCxnSpPr>
            <p:spPr>
              <a:xfrm>
                <a:off x="4657725" y="4200188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upo 102"/>
            <p:cNvGrpSpPr/>
            <p:nvPr/>
          </p:nvGrpSpPr>
          <p:grpSpPr>
            <a:xfrm>
              <a:off x="2273374" y="6539022"/>
              <a:ext cx="583239" cy="698205"/>
              <a:chOff x="1996928" y="6049924"/>
              <a:chExt cx="583239" cy="698205"/>
            </a:xfrm>
          </p:grpSpPr>
          <p:grpSp>
            <p:nvGrpSpPr>
              <p:cNvPr id="97" name="Grupo 96"/>
              <p:cNvGrpSpPr/>
              <p:nvPr/>
            </p:nvGrpSpPr>
            <p:grpSpPr>
              <a:xfrm>
                <a:off x="2004016" y="6407887"/>
                <a:ext cx="576151" cy="340242"/>
                <a:chOff x="3429000" y="4200188"/>
                <a:chExt cx="2457450" cy="1071900"/>
              </a:xfrm>
            </p:grpSpPr>
            <p:sp>
              <p:nvSpPr>
                <p:cNvPr id="98" name="Fluxograma: decisão 97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99" name="Conexão reta 18"/>
                <p:cNvCxnSpPr>
                  <a:stCxn id="98" idx="0"/>
                  <a:endCxn id="98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" name="Grupo 99"/>
              <p:cNvGrpSpPr/>
              <p:nvPr/>
            </p:nvGrpSpPr>
            <p:grpSpPr>
              <a:xfrm>
                <a:off x="1996928" y="6049924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01" name="Fluxograma: decisão 100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02" name="Conexão reta 18"/>
                <p:cNvCxnSpPr>
                  <a:stCxn id="101" idx="0"/>
                  <a:endCxn id="101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upo 103"/>
            <p:cNvGrpSpPr/>
            <p:nvPr/>
          </p:nvGrpSpPr>
          <p:grpSpPr>
            <a:xfrm>
              <a:off x="3042463" y="6531934"/>
              <a:ext cx="583239" cy="698205"/>
              <a:chOff x="1996928" y="6049924"/>
              <a:chExt cx="583239" cy="698205"/>
            </a:xfrm>
          </p:grpSpPr>
          <p:grpSp>
            <p:nvGrpSpPr>
              <p:cNvPr id="105" name="Grupo 96"/>
              <p:cNvGrpSpPr/>
              <p:nvPr/>
            </p:nvGrpSpPr>
            <p:grpSpPr>
              <a:xfrm>
                <a:off x="2004016" y="6407887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09" name="Fluxograma: decisão 108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10" name="Conexão reta 18"/>
                <p:cNvCxnSpPr>
                  <a:stCxn id="109" idx="0"/>
                  <a:endCxn id="109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" name="Grupo 99"/>
              <p:cNvGrpSpPr/>
              <p:nvPr/>
            </p:nvGrpSpPr>
            <p:grpSpPr>
              <a:xfrm>
                <a:off x="1996928" y="6049924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07" name="Fluxograma: decisão 106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08" name="Conexão reta 18"/>
                <p:cNvCxnSpPr>
                  <a:stCxn id="107" idx="0"/>
                  <a:endCxn id="107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1" name="Grupo 120"/>
            <p:cNvGrpSpPr/>
            <p:nvPr/>
          </p:nvGrpSpPr>
          <p:grpSpPr>
            <a:xfrm>
              <a:off x="3747756" y="6524845"/>
              <a:ext cx="586782" cy="1059712"/>
              <a:chOff x="3279924" y="5854994"/>
              <a:chExt cx="586782" cy="1059712"/>
            </a:xfrm>
          </p:grpSpPr>
          <p:grpSp>
            <p:nvGrpSpPr>
              <p:cNvPr id="111" name="Grupo 110"/>
              <p:cNvGrpSpPr/>
              <p:nvPr/>
            </p:nvGrpSpPr>
            <p:grpSpPr>
              <a:xfrm>
                <a:off x="3279924" y="6216501"/>
                <a:ext cx="583239" cy="698205"/>
                <a:chOff x="1996928" y="6049924"/>
                <a:chExt cx="583239" cy="698205"/>
              </a:xfrm>
            </p:grpSpPr>
            <p:grpSp>
              <p:nvGrpSpPr>
                <p:cNvPr id="112" name="Grupo 96"/>
                <p:cNvGrpSpPr/>
                <p:nvPr/>
              </p:nvGrpSpPr>
              <p:grpSpPr>
                <a:xfrm>
                  <a:off x="2004016" y="6407887"/>
                  <a:ext cx="576151" cy="340242"/>
                  <a:chOff x="3429000" y="4200188"/>
                  <a:chExt cx="2457450" cy="1071900"/>
                </a:xfrm>
              </p:grpSpPr>
              <p:sp>
                <p:nvSpPr>
                  <p:cNvPr id="116" name="Fluxograma: decisão 115"/>
                  <p:cNvSpPr/>
                  <p:nvPr/>
                </p:nvSpPr>
                <p:spPr>
                  <a:xfrm>
                    <a:off x="3429000" y="4200188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17" name="Conexão reta 18"/>
                  <p:cNvCxnSpPr>
                    <a:stCxn id="116" idx="0"/>
                    <a:endCxn id="116" idx="2"/>
                  </p:cNvCxnSpPr>
                  <p:nvPr/>
                </p:nvCxnSpPr>
                <p:spPr>
                  <a:xfrm>
                    <a:off x="4657725" y="4200188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upo 99"/>
                <p:cNvGrpSpPr/>
                <p:nvPr/>
              </p:nvGrpSpPr>
              <p:grpSpPr>
                <a:xfrm>
                  <a:off x="1996928" y="6049924"/>
                  <a:ext cx="576151" cy="340242"/>
                  <a:chOff x="3429000" y="4200188"/>
                  <a:chExt cx="2457450" cy="1071900"/>
                </a:xfrm>
              </p:grpSpPr>
              <p:sp>
                <p:nvSpPr>
                  <p:cNvPr id="114" name="Fluxograma: decisão 113"/>
                  <p:cNvSpPr/>
                  <p:nvPr/>
                </p:nvSpPr>
                <p:spPr>
                  <a:xfrm>
                    <a:off x="3429000" y="4200188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15" name="Conexão reta 18"/>
                  <p:cNvCxnSpPr>
                    <a:stCxn id="114" idx="0"/>
                    <a:endCxn id="114" idx="2"/>
                  </p:cNvCxnSpPr>
                  <p:nvPr/>
                </p:nvCxnSpPr>
                <p:spPr>
                  <a:xfrm>
                    <a:off x="4657725" y="4200188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8" name="Grupo 117"/>
              <p:cNvGrpSpPr/>
              <p:nvPr/>
            </p:nvGrpSpPr>
            <p:grpSpPr>
              <a:xfrm>
                <a:off x="3290555" y="5854994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19" name="Fluxograma: decisão 118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20" name="Conexão reta 18"/>
                <p:cNvCxnSpPr>
                  <a:stCxn id="119" idx="0"/>
                  <a:endCxn id="119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2" name="Grupo 121"/>
            <p:cNvGrpSpPr/>
            <p:nvPr/>
          </p:nvGrpSpPr>
          <p:grpSpPr>
            <a:xfrm>
              <a:off x="4548742" y="6528389"/>
              <a:ext cx="586782" cy="1059712"/>
              <a:chOff x="3279924" y="5854994"/>
              <a:chExt cx="586782" cy="1059712"/>
            </a:xfrm>
          </p:grpSpPr>
          <p:grpSp>
            <p:nvGrpSpPr>
              <p:cNvPr id="123" name="Grupo 110"/>
              <p:cNvGrpSpPr/>
              <p:nvPr/>
            </p:nvGrpSpPr>
            <p:grpSpPr>
              <a:xfrm>
                <a:off x="3279924" y="6216501"/>
                <a:ext cx="583239" cy="698205"/>
                <a:chOff x="1996928" y="6049924"/>
                <a:chExt cx="583239" cy="698205"/>
              </a:xfrm>
            </p:grpSpPr>
            <p:grpSp>
              <p:nvGrpSpPr>
                <p:cNvPr id="127" name="Grupo 96"/>
                <p:cNvGrpSpPr/>
                <p:nvPr/>
              </p:nvGrpSpPr>
              <p:grpSpPr>
                <a:xfrm>
                  <a:off x="2004016" y="6407887"/>
                  <a:ext cx="576151" cy="340242"/>
                  <a:chOff x="3429000" y="4200188"/>
                  <a:chExt cx="2457450" cy="1071900"/>
                </a:xfrm>
              </p:grpSpPr>
              <p:sp>
                <p:nvSpPr>
                  <p:cNvPr id="131" name="Fluxograma: decisão 130"/>
                  <p:cNvSpPr/>
                  <p:nvPr/>
                </p:nvSpPr>
                <p:spPr>
                  <a:xfrm>
                    <a:off x="3429000" y="4200188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32" name="Conexão reta 18"/>
                  <p:cNvCxnSpPr>
                    <a:stCxn id="131" idx="0"/>
                    <a:endCxn id="131" idx="2"/>
                  </p:cNvCxnSpPr>
                  <p:nvPr/>
                </p:nvCxnSpPr>
                <p:spPr>
                  <a:xfrm>
                    <a:off x="4657725" y="4200188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8" name="Grupo 99"/>
                <p:cNvGrpSpPr/>
                <p:nvPr/>
              </p:nvGrpSpPr>
              <p:grpSpPr>
                <a:xfrm>
                  <a:off x="1996928" y="6049924"/>
                  <a:ext cx="576151" cy="340242"/>
                  <a:chOff x="3429000" y="4200188"/>
                  <a:chExt cx="2457450" cy="1071900"/>
                </a:xfrm>
              </p:grpSpPr>
              <p:sp>
                <p:nvSpPr>
                  <p:cNvPr id="129" name="Fluxograma: decisão 128"/>
                  <p:cNvSpPr/>
                  <p:nvPr/>
                </p:nvSpPr>
                <p:spPr>
                  <a:xfrm>
                    <a:off x="3429000" y="4200188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30" name="Conexão reta 18"/>
                  <p:cNvCxnSpPr>
                    <a:stCxn id="129" idx="0"/>
                    <a:endCxn id="129" idx="2"/>
                  </p:cNvCxnSpPr>
                  <p:nvPr/>
                </p:nvCxnSpPr>
                <p:spPr>
                  <a:xfrm>
                    <a:off x="4657725" y="4200188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4" name="Grupo 117"/>
              <p:cNvGrpSpPr/>
              <p:nvPr/>
            </p:nvGrpSpPr>
            <p:grpSpPr>
              <a:xfrm>
                <a:off x="3290555" y="5854994"/>
                <a:ext cx="576151" cy="340242"/>
                <a:chOff x="3429000" y="4200188"/>
                <a:chExt cx="2457450" cy="1071900"/>
              </a:xfrm>
            </p:grpSpPr>
            <p:sp>
              <p:nvSpPr>
                <p:cNvPr id="125" name="Fluxograma: decisão 124"/>
                <p:cNvSpPr/>
                <p:nvPr/>
              </p:nvSpPr>
              <p:spPr>
                <a:xfrm>
                  <a:off x="3429000" y="4200188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26" name="Conexão reta 18"/>
                <p:cNvCxnSpPr>
                  <a:stCxn id="125" idx="0"/>
                  <a:endCxn id="125" idx="2"/>
                </p:cNvCxnSpPr>
                <p:nvPr/>
              </p:nvCxnSpPr>
              <p:spPr>
                <a:xfrm>
                  <a:off x="4657725" y="4200188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CEE294E5-FBD4-4FA9-85F3-DF894054C737}"/>
              </a:ext>
            </a:extLst>
          </p:cNvPr>
          <p:cNvGrpSpPr/>
          <p:nvPr/>
        </p:nvGrpSpPr>
        <p:grpSpPr>
          <a:xfrm>
            <a:off x="467489" y="8459140"/>
            <a:ext cx="5934246" cy="1104000"/>
            <a:chOff x="467489" y="8459140"/>
            <a:chExt cx="5934246" cy="1104000"/>
          </a:xfrm>
        </p:grpSpPr>
        <p:grpSp>
          <p:nvGrpSpPr>
            <p:cNvPr id="133" name="Grupo 132"/>
            <p:cNvGrpSpPr/>
            <p:nvPr/>
          </p:nvGrpSpPr>
          <p:grpSpPr>
            <a:xfrm>
              <a:off x="467489" y="8515848"/>
              <a:ext cx="576000" cy="342000"/>
              <a:chOff x="3381375" y="4922044"/>
              <a:chExt cx="2457450" cy="1071900"/>
            </a:xfrm>
          </p:grpSpPr>
          <p:sp>
            <p:nvSpPr>
              <p:cNvPr id="134" name="Fluxograma: decisão 133"/>
              <p:cNvSpPr/>
              <p:nvPr/>
            </p:nvSpPr>
            <p:spPr>
              <a:xfrm>
                <a:off x="3381375" y="4922044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35" name="Conexão reta 24"/>
              <p:cNvCxnSpPr>
                <a:stCxn id="134" idx="0"/>
                <a:endCxn id="134" idx="2"/>
              </p:cNvCxnSpPr>
              <p:nvPr/>
            </p:nvCxnSpPr>
            <p:spPr>
              <a:xfrm>
                <a:off x="4610100" y="4922044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exão reta 25"/>
              <p:cNvCxnSpPr>
                <a:stCxn id="134" idx="1"/>
                <a:endCxn id="134" idx="3"/>
              </p:cNvCxnSpPr>
              <p:nvPr/>
            </p:nvCxnSpPr>
            <p:spPr>
              <a:xfrm>
                <a:off x="3381375" y="5457994"/>
                <a:ext cx="24574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upo 136"/>
            <p:cNvGrpSpPr/>
            <p:nvPr/>
          </p:nvGrpSpPr>
          <p:grpSpPr>
            <a:xfrm>
              <a:off x="1141253" y="8508759"/>
              <a:ext cx="576000" cy="342000"/>
              <a:chOff x="3381375" y="4922044"/>
              <a:chExt cx="2457450" cy="1071900"/>
            </a:xfrm>
          </p:grpSpPr>
          <p:sp>
            <p:nvSpPr>
              <p:cNvPr id="138" name="Fluxograma: decisão 137"/>
              <p:cNvSpPr/>
              <p:nvPr/>
            </p:nvSpPr>
            <p:spPr>
              <a:xfrm>
                <a:off x="3381375" y="4922044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39" name="Conexão reta 24"/>
              <p:cNvCxnSpPr>
                <a:stCxn id="138" idx="0"/>
                <a:endCxn id="138" idx="2"/>
              </p:cNvCxnSpPr>
              <p:nvPr/>
            </p:nvCxnSpPr>
            <p:spPr>
              <a:xfrm>
                <a:off x="4610100" y="4922044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xão reta 25"/>
              <p:cNvCxnSpPr>
                <a:stCxn id="138" idx="1"/>
                <a:endCxn id="138" idx="3"/>
              </p:cNvCxnSpPr>
              <p:nvPr/>
            </p:nvCxnSpPr>
            <p:spPr>
              <a:xfrm>
                <a:off x="3381375" y="5457994"/>
                <a:ext cx="24574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o 140"/>
            <p:cNvGrpSpPr/>
            <p:nvPr/>
          </p:nvGrpSpPr>
          <p:grpSpPr>
            <a:xfrm>
              <a:off x="1782936" y="8491038"/>
              <a:ext cx="576000" cy="342000"/>
              <a:chOff x="3381375" y="4922044"/>
              <a:chExt cx="2457450" cy="1071900"/>
            </a:xfrm>
          </p:grpSpPr>
          <p:sp>
            <p:nvSpPr>
              <p:cNvPr id="142" name="Fluxograma: decisão 141"/>
              <p:cNvSpPr/>
              <p:nvPr/>
            </p:nvSpPr>
            <p:spPr>
              <a:xfrm>
                <a:off x="3381375" y="4922044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43" name="Conexão reta 24"/>
              <p:cNvCxnSpPr>
                <a:stCxn id="142" idx="0"/>
                <a:endCxn id="142" idx="2"/>
              </p:cNvCxnSpPr>
              <p:nvPr/>
            </p:nvCxnSpPr>
            <p:spPr>
              <a:xfrm>
                <a:off x="4610100" y="4922044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exão reta 25"/>
              <p:cNvCxnSpPr>
                <a:stCxn id="142" idx="1"/>
                <a:endCxn id="142" idx="3"/>
              </p:cNvCxnSpPr>
              <p:nvPr/>
            </p:nvCxnSpPr>
            <p:spPr>
              <a:xfrm>
                <a:off x="3381375" y="5457994"/>
                <a:ext cx="24574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upo 144"/>
            <p:cNvGrpSpPr/>
            <p:nvPr/>
          </p:nvGrpSpPr>
          <p:grpSpPr>
            <a:xfrm>
              <a:off x="2510238" y="8494582"/>
              <a:ext cx="576000" cy="342000"/>
              <a:chOff x="3381375" y="4922044"/>
              <a:chExt cx="2457450" cy="1071900"/>
            </a:xfrm>
          </p:grpSpPr>
          <p:sp>
            <p:nvSpPr>
              <p:cNvPr id="146" name="Fluxograma: decisão 145"/>
              <p:cNvSpPr/>
              <p:nvPr/>
            </p:nvSpPr>
            <p:spPr>
              <a:xfrm>
                <a:off x="3381375" y="4922044"/>
                <a:ext cx="2457450" cy="1071900"/>
              </a:xfrm>
              <a:prstGeom prst="flowChartDecision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cxnSp>
            <p:nvCxnSpPr>
              <p:cNvPr id="147" name="Conexão reta 24"/>
              <p:cNvCxnSpPr>
                <a:stCxn id="146" idx="0"/>
                <a:endCxn id="146" idx="2"/>
              </p:cNvCxnSpPr>
              <p:nvPr/>
            </p:nvCxnSpPr>
            <p:spPr>
              <a:xfrm>
                <a:off x="4610100" y="4922044"/>
                <a:ext cx="0" cy="10719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exão reta 25"/>
              <p:cNvCxnSpPr>
                <a:stCxn id="146" idx="1"/>
                <a:endCxn id="146" idx="3"/>
              </p:cNvCxnSpPr>
              <p:nvPr/>
            </p:nvCxnSpPr>
            <p:spPr>
              <a:xfrm>
                <a:off x="3381375" y="5457994"/>
                <a:ext cx="24574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upo 156"/>
            <p:cNvGrpSpPr/>
            <p:nvPr/>
          </p:nvGrpSpPr>
          <p:grpSpPr>
            <a:xfrm>
              <a:off x="3162553" y="8487494"/>
              <a:ext cx="586633" cy="714139"/>
              <a:chOff x="3310490" y="8466228"/>
              <a:chExt cx="586633" cy="714139"/>
            </a:xfrm>
          </p:grpSpPr>
          <p:grpSp>
            <p:nvGrpSpPr>
              <p:cNvPr id="149" name="Grupo 148"/>
              <p:cNvGrpSpPr/>
              <p:nvPr/>
            </p:nvGrpSpPr>
            <p:grpSpPr>
              <a:xfrm>
                <a:off x="3310490" y="8466228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50" name="Fluxograma: decisão 149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51" name="Conexão reta 24"/>
                <p:cNvCxnSpPr>
                  <a:stCxn id="150" idx="0"/>
                  <a:endCxn id="150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Conexão reta 25"/>
                <p:cNvCxnSpPr>
                  <a:stCxn id="150" idx="1"/>
                  <a:endCxn id="150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3" name="Grupo 152"/>
              <p:cNvGrpSpPr/>
              <p:nvPr/>
            </p:nvGrpSpPr>
            <p:grpSpPr>
              <a:xfrm>
                <a:off x="3321123" y="8838367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54" name="Fluxograma: decisão 153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55" name="Conexão reta 24"/>
                <p:cNvCxnSpPr>
                  <a:stCxn id="154" idx="0"/>
                  <a:endCxn id="154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Conexão reta 25"/>
                <p:cNvCxnSpPr>
                  <a:stCxn id="154" idx="1"/>
                  <a:endCxn id="154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8" name="Grupo 157"/>
            <p:cNvGrpSpPr/>
            <p:nvPr/>
          </p:nvGrpSpPr>
          <p:grpSpPr>
            <a:xfrm>
              <a:off x="3819908" y="8480405"/>
              <a:ext cx="586633" cy="714139"/>
              <a:chOff x="3310490" y="8466228"/>
              <a:chExt cx="586633" cy="714139"/>
            </a:xfrm>
          </p:grpSpPr>
          <p:grpSp>
            <p:nvGrpSpPr>
              <p:cNvPr id="159" name="Grupo 148"/>
              <p:cNvGrpSpPr/>
              <p:nvPr/>
            </p:nvGrpSpPr>
            <p:grpSpPr>
              <a:xfrm>
                <a:off x="3310490" y="8466228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64" name="Fluxograma: decisão 163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65" name="Conexão reta 24"/>
                <p:cNvCxnSpPr>
                  <a:stCxn id="164" idx="0"/>
                  <a:endCxn id="164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Conexão reta 25"/>
                <p:cNvCxnSpPr>
                  <a:stCxn id="164" idx="1"/>
                  <a:endCxn id="164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0" name="Grupo 152"/>
              <p:cNvGrpSpPr/>
              <p:nvPr/>
            </p:nvGrpSpPr>
            <p:grpSpPr>
              <a:xfrm>
                <a:off x="3321123" y="8838367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61" name="Fluxograma: decisão 160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62" name="Conexão reta 24"/>
                <p:cNvCxnSpPr>
                  <a:stCxn id="161" idx="0"/>
                  <a:endCxn id="161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Conexão reta 25"/>
                <p:cNvCxnSpPr>
                  <a:stCxn id="161" idx="1"/>
                  <a:endCxn id="161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7" name="Grupo 166"/>
            <p:cNvGrpSpPr/>
            <p:nvPr/>
          </p:nvGrpSpPr>
          <p:grpSpPr>
            <a:xfrm>
              <a:off x="4482487" y="8483949"/>
              <a:ext cx="586633" cy="714139"/>
              <a:chOff x="3310490" y="8466228"/>
              <a:chExt cx="586633" cy="714139"/>
            </a:xfrm>
          </p:grpSpPr>
          <p:grpSp>
            <p:nvGrpSpPr>
              <p:cNvPr id="168" name="Grupo 148"/>
              <p:cNvGrpSpPr/>
              <p:nvPr/>
            </p:nvGrpSpPr>
            <p:grpSpPr>
              <a:xfrm>
                <a:off x="3310490" y="8466228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73" name="Fluxograma: decisão 172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74" name="Conexão reta 24"/>
                <p:cNvCxnSpPr>
                  <a:stCxn id="173" idx="0"/>
                  <a:endCxn id="173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Conexão reta 25"/>
                <p:cNvCxnSpPr>
                  <a:stCxn id="173" idx="1"/>
                  <a:endCxn id="173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upo 152"/>
              <p:cNvGrpSpPr/>
              <p:nvPr/>
            </p:nvGrpSpPr>
            <p:grpSpPr>
              <a:xfrm>
                <a:off x="3321123" y="8838367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70" name="Fluxograma: decisão 169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71" name="Conexão reta 24"/>
                <p:cNvCxnSpPr>
                  <a:stCxn id="170" idx="0"/>
                  <a:endCxn id="170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Conexão reta 25"/>
                <p:cNvCxnSpPr>
                  <a:stCxn id="170" idx="1"/>
                  <a:endCxn id="170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6" name="Grupo 175"/>
            <p:cNvGrpSpPr/>
            <p:nvPr/>
          </p:nvGrpSpPr>
          <p:grpSpPr>
            <a:xfrm>
              <a:off x="5145486" y="8477692"/>
              <a:ext cx="586633" cy="714139"/>
              <a:chOff x="3310490" y="8466228"/>
              <a:chExt cx="586633" cy="714139"/>
            </a:xfrm>
          </p:grpSpPr>
          <p:grpSp>
            <p:nvGrpSpPr>
              <p:cNvPr id="177" name="Grupo 148"/>
              <p:cNvGrpSpPr/>
              <p:nvPr/>
            </p:nvGrpSpPr>
            <p:grpSpPr>
              <a:xfrm>
                <a:off x="3310490" y="8466228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82" name="Fluxograma: decisão 181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83" name="Conexão reta 24"/>
                <p:cNvCxnSpPr>
                  <a:stCxn id="182" idx="0"/>
                  <a:endCxn id="182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Conexão reta 25"/>
                <p:cNvCxnSpPr>
                  <a:stCxn id="182" idx="1"/>
                  <a:endCxn id="182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8" name="Grupo 152"/>
              <p:cNvGrpSpPr/>
              <p:nvPr/>
            </p:nvGrpSpPr>
            <p:grpSpPr>
              <a:xfrm>
                <a:off x="3321123" y="8838367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79" name="Fluxograma: decisão 178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80" name="Conexão reta 24"/>
                <p:cNvCxnSpPr>
                  <a:stCxn id="179" idx="0"/>
                  <a:endCxn id="179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Conexão reta 25"/>
                <p:cNvCxnSpPr>
                  <a:stCxn id="179" idx="1"/>
                  <a:endCxn id="179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98" name="Grupo 197"/>
            <p:cNvGrpSpPr/>
            <p:nvPr/>
          </p:nvGrpSpPr>
          <p:grpSpPr>
            <a:xfrm>
              <a:off x="5808015" y="8459140"/>
              <a:ext cx="593720" cy="1104000"/>
              <a:chOff x="5855216" y="8437874"/>
              <a:chExt cx="593720" cy="1104000"/>
            </a:xfrm>
          </p:grpSpPr>
          <p:grpSp>
            <p:nvGrpSpPr>
              <p:cNvPr id="185" name="Grupo 184"/>
              <p:cNvGrpSpPr/>
              <p:nvPr/>
            </p:nvGrpSpPr>
            <p:grpSpPr>
              <a:xfrm>
                <a:off x="5855216" y="8437874"/>
                <a:ext cx="586633" cy="714139"/>
                <a:chOff x="3310490" y="8466228"/>
                <a:chExt cx="586633" cy="714139"/>
              </a:xfrm>
            </p:grpSpPr>
            <p:grpSp>
              <p:nvGrpSpPr>
                <p:cNvPr id="186" name="Grupo 148"/>
                <p:cNvGrpSpPr/>
                <p:nvPr/>
              </p:nvGrpSpPr>
              <p:grpSpPr>
                <a:xfrm>
                  <a:off x="3310490" y="8466228"/>
                  <a:ext cx="576000" cy="342000"/>
                  <a:chOff x="3381375" y="4922044"/>
                  <a:chExt cx="2457450" cy="1071900"/>
                </a:xfrm>
              </p:grpSpPr>
              <p:sp>
                <p:nvSpPr>
                  <p:cNvPr id="191" name="Fluxograma: decisão 190"/>
                  <p:cNvSpPr/>
                  <p:nvPr/>
                </p:nvSpPr>
                <p:spPr>
                  <a:xfrm>
                    <a:off x="3381375" y="4922044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92" name="Conexão reta 24"/>
                  <p:cNvCxnSpPr>
                    <a:stCxn id="191" idx="0"/>
                    <a:endCxn id="191" idx="2"/>
                  </p:cNvCxnSpPr>
                  <p:nvPr/>
                </p:nvCxnSpPr>
                <p:spPr>
                  <a:xfrm>
                    <a:off x="4610100" y="4922044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exão reta 25"/>
                  <p:cNvCxnSpPr>
                    <a:stCxn id="191" idx="1"/>
                    <a:endCxn id="191" idx="3"/>
                  </p:cNvCxnSpPr>
                  <p:nvPr/>
                </p:nvCxnSpPr>
                <p:spPr>
                  <a:xfrm>
                    <a:off x="3381375" y="5457994"/>
                    <a:ext cx="245745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7" name="Grupo 152"/>
                <p:cNvGrpSpPr/>
                <p:nvPr/>
              </p:nvGrpSpPr>
              <p:grpSpPr>
                <a:xfrm>
                  <a:off x="3321123" y="8838367"/>
                  <a:ext cx="576000" cy="342000"/>
                  <a:chOff x="3381375" y="4922044"/>
                  <a:chExt cx="2457450" cy="1071900"/>
                </a:xfrm>
              </p:grpSpPr>
              <p:sp>
                <p:nvSpPr>
                  <p:cNvPr id="188" name="Fluxograma: decisão 187"/>
                  <p:cNvSpPr/>
                  <p:nvPr/>
                </p:nvSpPr>
                <p:spPr>
                  <a:xfrm>
                    <a:off x="3381375" y="4922044"/>
                    <a:ext cx="2457450" cy="1071900"/>
                  </a:xfrm>
                  <a:prstGeom prst="flowChartDecision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cxnSp>
                <p:nvCxnSpPr>
                  <p:cNvPr id="189" name="Conexão reta 24"/>
                  <p:cNvCxnSpPr>
                    <a:stCxn id="188" idx="0"/>
                    <a:endCxn id="188" idx="2"/>
                  </p:cNvCxnSpPr>
                  <p:nvPr/>
                </p:nvCxnSpPr>
                <p:spPr>
                  <a:xfrm>
                    <a:off x="4610100" y="4922044"/>
                    <a:ext cx="0" cy="10719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exão reta 25"/>
                  <p:cNvCxnSpPr>
                    <a:stCxn id="188" idx="1"/>
                    <a:endCxn id="188" idx="3"/>
                  </p:cNvCxnSpPr>
                  <p:nvPr/>
                </p:nvCxnSpPr>
                <p:spPr>
                  <a:xfrm>
                    <a:off x="3381375" y="5457994"/>
                    <a:ext cx="245745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4" name="Grupo 193"/>
              <p:cNvGrpSpPr/>
              <p:nvPr/>
            </p:nvGrpSpPr>
            <p:grpSpPr>
              <a:xfrm>
                <a:off x="5872936" y="9199874"/>
                <a:ext cx="576000" cy="342000"/>
                <a:chOff x="3381375" y="4922044"/>
                <a:chExt cx="2457450" cy="1071900"/>
              </a:xfrm>
            </p:grpSpPr>
            <p:sp>
              <p:nvSpPr>
                <p:cNvPr id="195" name="Fluxograma: decisão 194"/>
                <p:cNvSpPr/>
                <p:nvPr/>
              </p:nvSpPr>
              <p:spPr>
                <a:xfrm>
                  <a:off x="3381375" y="4922044"/>
                  <a:ext cx="2457450" cy="1071900"/>
                </a:xfrm>
                <a:prstGeom prst="flowChartDecision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96" name="Conexão reta 24"/>
                <p:cNvCxnSpPr>
                  <a:stCxn id="195" idx="0"/>
                  <a:endCxn id="195" idx="2"/>
                </p:cNvCxnSpPr>
                <p:nvPr/>
              </p:nvCxnSpPr>
              <p:spPr>
                <a:xfrm>
                  <a:off x="4610100" y="4922044"/>
                  <a:ext cx="0" cy="10719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Conexão reta 25"/>
                <p:cNvCxnSpPr>
                  <a:stCxn id="195" idx="1"/>
                  <a:endCxn id="195" idx="3"/>
                </p:cNvCxnSpPr>
                <p:nvPr/>
              </p:nvCxnSpPr>
              <p:spPr>
                <a:xfrm>
                  <a:off x="3381375" y="5457994"/>
                  <a:ext cx="24574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069699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4" y="1247089"/>
            <a:ext cx="5935045" cy="307777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equivalentes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02494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160858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15449" y="1594040"/>
            <a:ext cx="644995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Observa as figuras e completa os espaços em branco de modo a escreveres frações que representam a mesma porção do todo.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51287"/>
            <a:ext cx="419764" cy="551224"/>
          </a:xfrm>
          <a:prstGeom prst="rect">
            <a:avLst/>
          </a:prstGeom>
        </p:spPr>
      </p:pic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783519"/>
              </p:ext>
            </p:extLst>
          </p:nvPr>
        </p:nvGraphicFramePr>
        <p:xfrm>
          <a:off x="680848" y="2424803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277438" y="2317115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50807"/>
              </p:ext>
            </p:extLst>
          </p:nvPr>
        </p:nvGraphicFramePr>
        <p:xfrm>
          <a:off x="680846" y="2944023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69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48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811905"/>
              </p:ext>
            </p:extLst>
          </p:nvPr>
        </p:nvGraphicFramePr>
        <p:xfrm>
          <a:off x="680845" y="3474393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34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954380"/>
              </p:ext>
            </p:extLst>
          </p:nvPr>
        </p:nvGraphicFramePr>
        <p:xfrm>
          <a:off x="5166868" y="3017245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etângulo 12"/>
          <p:cNvSpPr/>
          <p:nvPr/>
        </p:nvSpPr>
        <p:spPr>
          <a:xfrm>
            <a:off x="5391786" y="3123823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15" name="Grupo 14"/>
          <p:cNvGrpSpPr/>
          <p:nvPr/>
        </p:nvGrpSpPr>
        <p:grpSpPr>
          <a:xfrm>
            <a:off x="5700762" y="3027618"/>
            <a:ext cx="490250" cy="588854"/>
            <a:chOff x="308243" y="2365369"/>
            <a:chExt cx="490250" cy="588854"/>
          </a:xfrm>
        </p:grpSpPr>
        <p:sp>
          <p:nvSpPr>
            <p:cNvPr id="16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594763"/>
              </p:ext>
            </p:extLst>
          </p:nvPr>
        </p:nvGraphicFramePr>
        <p:xfrm>
          <a:off x="680847" y="4126402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0" name="Retângulo 19"/>
          <p:cNvSpPr/>
          <p:nvPr/>
        </p:nvSpPr>
        <p:spPr>
          <a:xfrm>
            <a:off x="273429" y="4018714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151074"/>
              </p:ext>
            </p:extLst>
          </p:nvPr>
        </p:nvGraphicFramePr>
        <p:xfrm>
          <a:off x="5166867" y="4718844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Retângulo 21"/>
          <p:cNvSpPr/>
          <p:nvPr/>
        </p:nvSpPr>
        <p:spPr>
          <a:xfrm>
            <a:off x="5391785" y="4825422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23" name="Grupo 22"/>
          <p:cNvGrpSpPr/>
          <p:nvPr/>
        </p:nvGrpSpPr>
        <p:grpSpPr>
          <a:xfrm>
            <a:off x="5700761" y="4729217"/>
            <a:ext cx="490250" cy="588854"/>
            <a:chOff x="308243" y="2365369"/>
            <a:chExt cx="490250" cy="588854"/>
          </a:xfrm>
        </p:grpSpPr>
        <p:sp>
          <p:nvSpPr>
            <p:cNvPr id="24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520564"/>
              </p:ext>
            </p:extLst>
          </p:nvPr>
        </p:nvGraphicFramePr>
        <p:xfrm>
          <a:off x="680847" y="4645622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579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641027"/>
              </p:ext>
            </p:extLst>
          </p:nvPr>
        </p:nvGraphicFramePr>
        <p:xfrm>
          <a:off x="680846" y="5165750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9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682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28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737606"/>
              </p:ext>
            </p:extLst>
          </p:nvPr>
        </p:nvGraphicFramePr>
        <p:xfrm>
          <a:off x="680846" y="5828252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30" name="Retângulo 29"/>
          <p:cNvSpPr/>
          <p:nvPr/>
        </p:nvSpPr>
        <p:spPr>
          <a:xfrm>
            <a:off x="283046" y="5720564"/>
            <a:ext cx="31450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c)</a:t>
            </a:r>
          </a:p>
        </p:txBody>
      </p:sp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289509"/>
              </p:ext>
            </p:extLst>
          </p:nvPr>
        </p:nvGraphicFramePr>
        <p:xfrm>
          <a:off x="5166866" y="6420694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Retângulo 31"/>
          <p:cNvSpPr/>
          <p:nvPr/>
        </p:nvSpPr>
        <p:spPr>
          <a:xfrm>
            <a:off x="5391784" y="6527272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33" name="Grupo 32"/>
          <p:cNvGrpSpPr/>
          <p:nvPr/>
        </p:nvGrpSpPr>
        <p:grpSpPr>
          <a:xfrm>
            <a:off x="5700760" y="6431067"/>
            <a:ext cx="490250" cy="588854"/>
            <a:chOff x="308243" y="2365369"/>
            <a:chExt cx="490250" cy="588854"/>
          </a:xfrm>
        </p:grpSpPr>
        <p:sp>
          <p:nvSpPr>
            <p:cNvPr id="34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469575"/>
              </p:ext>
            </p:extLst>
          </p:nvPr>
        </p:nvGraphicFramePr>
        <p:xfrm>
          <a:off x="680846" y="6376966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947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819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9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9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94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025213"/>
              </p:ext>
            </p:extLst>
          </p:nvPr>
        </p:nvGraphicFramePr>
        <p:xfrm>
          <a:off x="680845" y="6950280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97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97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0973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39" name="Retângulo 38"/>
          <p:cNvSpPr/>
          <p:nvPr/>
        </p:nvSpPr>
        <p:spPr>
          <a:xfrm>
            <a:off x="261779" y="7486555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561738"/>
              </p:ext>
            </p:extLst>
          </p:nvPr>
        </p:nvGraphicFramePr>
        <p:xfrm>
          <a:off x="680845" y="7601729"/>
          <a:ext cx="409739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692170"/>
              </p:ext>
            </p:extLst>
          </p:nvPr>
        </p:nvGraphicFramePr>
        <p:xfrm>
          <a:off x="680845" y="8139898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34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2" name="Tabela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951423"/>
              </p:ext>
            </p:extLst>
          </p:nvPr>
        </p:nvGraphicFramePr>
        <p:xfrm>
          <a:off x="680845" y="8678067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1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3" name="Tabela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92443"/>
              </p:ext>
            </p:extLst>
          </p:nvPr>
        </p:nvGraphicFramePr>
        <p:xfrm>
          <a:off x="680844" y="9216236"/>
          <a:ext cx="409739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4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4" name="Tabela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703143"/>
              </p:ext>
            </p:extLst>
          </p:nvPr>
        </p:nvGraphicFramePr>
        <p:xfrm>
          <a:off x="4918803" y="8483908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5" name="Retângulo 44"/>
          <p:cNvSpPr/>
          <p:nvPr/>
        </p:nvSpPr>
        <p:spPr>
          <a:xfrm>
            <a:off x="5143721" y="8590486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46" name="Grupo 45"/>
          <p:cNvGrpSpPr/>
          <p:nvPr/>
        </p:nvGrpSpPr>
        <p:grpSpPr>
          <a:xfrm>
            <a:off x="5452697" y="8494281"/>
            <a:ext cx="490250" cy="588854"/>
            <a:chOff x="308243" y="2365369"/>
            <a:chExt cx="490250" cy="588854"/>
          </a:xfrm>
        </p:grpSpPr>
        <p:sp>
          <p:nvSpPr>
            <p:cNvPr id="47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50" name="Retângulo 49"/>
          <p:cNvSpPr/>
          <p:nvPr/>
        </p:nvSpPr>
        <p:spPr>
          <a:xfrm>
            <a:off x="5907407" y="8588816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51" name="Grupo 50"/>
          <p:cNvGrpSpPr/>
          <p:nvPr/>
        </p:nvGrpSpPr>
        <p:grpSpPr>
          <a:xfrm>
            <a:off x="6216383" y="8492611"/>
            <a:ext cx="490250" cy="588854"/>
            <a:chOff x="308243" y="2365369"/>
            <a:chExt cx="490250" cy="588854"/>
          </a:xfrm>
        </p:grpSpPr>
        <p:sp>
          <p:nvSpPr>
            <p:cNvPr id="52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84957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57444" y="1247784"/>
            <a:ext cx="5935045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 conceito de fração</a:t>
            </a:r>
          </a:p>
        </p:txBody>
      </p:sp>
      <p:sp>
        <p:nvSpPr>
          <p:cNvPr id="9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58418" y="1835355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Observa as figuras e completa.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523613" y="2387296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008387"/>
              </p:ext>
            </p:extLst>
          </p:nvPr>
        </p:nvGraphicFramePr>
        <p:xfrm>
          <a:off x="1058910" y="2585979"/>
          <a:ext cx="2629934" cy="672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967">
                  <a:extLst>
                    <a:ext uri="{9D8B030D-6E8A-4147-A177-3AD203B41FA5}">
                      <a16:colId xmlns:a16="http://schemas.microsoft.com/office/drawing/2014/main" val="2059185995"/>
                    </a:ext>
                  </a:extLst>
                </a:gridCol>
                <a:gridCol w="1314967">
                  <a:extLst>
                    <a:ext uri="{9D8B030D-6E8A-4147-A177-3AD203B41FA5}">
                      <a16:colId xmlns:a16="http://schemas.microsoft.com/office/drawing/2014/main" val="1301310066"/>
                    </a:ext>
                  </a:extLst>
                </a:gridCol>
              </a:tblGrid>
              <a:tr h="67224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0886"/>
                  </a:ext>
                </a:extLst>
              </a:tr>
            </a:tbl>
          </a:graphicData>
        </a:graphic>
      </p:graphicFrame>
      <p:sp>
        <p:nvSpPr>
          <p:cNvPr id="24" name="CaixaDeTexto 11"/>
          <p:cNvSpPr txBox="1"/>
          <p:nvPr/>
        </p:nvSpPr>
        <p:spPr>
          <a:xfrm>
            <a:off x="626452" y="3756732"/>
            <a:ext cx="58455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Está sombreada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Lê-se ………………………………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está sombreado. Lê-se …………………………………</a:t>
            </a:r>
          </a:p>
        </p:txBody>
      </p:sp>
      <p:grpSp>
        <p:nvGrpSpPr>
          <p:cNvPr id="5" name="Group 30"/>
          <p:cNvGrpSpPr>
            <a:grpSpLocks noChangeAspect="1"/>
          </p:cNvGrpSpPr>
          <p:nvPr/>
        </p:nvGrpSpPr>
        <p:grpSpPr>
          <a:xfrm>
            <a:off x="2608754" y="4631242"/>
            <a:ext cx="490250" cy="588853"/>
            <a:chOff x="6114483" y="2510181"/>
            <a:chExt cx="758150" cy="910634"/>
          </a:xfrm>
        </p:grpSpPr>
        <p:sp>
          <p:nvSpPr>
            <p:cNvPr id="26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29" name="CaixaDeTexto 28"/>
          <p:cNvSpPr txBox="1"/>
          <p:nvPr/>
        </p:nvSpPr>
        <p:spPr>
          <a:xfrm>
            <a:off x="475476" y="6214730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grpSp>
        <p:nvGrpSpPr>
          <p:cNvPr id="8" name="Grupo 33"/>
          <p:cNvGrpSpPr>
            <a:grpSpLocks noChangeAspect="1"/>
          </p:cNvGrpSpPr>
          <p:nvPr/>
        </p:nvGrpSpPr>
        <p:grpSpPr>
          <a:xfrm>
            <a:off x="1065974" y="6360422"/>
            <a:ext cx="1609221" cy="804377"/>
            <a:chOff x="1077677" y="8162323"/>
            <a:chExt cx="1913958" cy="956701"/>
          </a:xfrm>
        </p:grpSpPr>
        <p:sp>
          <p:nvSpPr>
            <p:cNvPr id="37" name="Triângulo isósceles 30"/>
            <p:cNvSpPr/>
            <p:nvPr/>
          </p:nvSpPr>
          <p:spPr>
            <a:xfrm>
              <a:off x="1077677" y="8165431"/>
              <a:ext cx="957544" cy="95359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8" name="Triângulo isósceles 31"/>
            <p:cNvSpPr/>
            <p:nvPr/>
          </p:nvSpPr>
          <p:spPr>
            <a:xfrm>
              <a:off x="2034091" y="8162323"/>
              <a:ext cx="957544" cy="953593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39" name="Triângulo isósceles 32"/>
            <p:cNvSpPr/>
            <p:nvPr/>
          </p:nvSpPr>
          <p:spPr>
            <a:xfrm rot="10800000">
              <a:off x="1556449" y="8162323"/>
              <a:ext cx="957544" cy="95359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</p:grpSp>
      <p:pic>
        <p:nvPicPr>
          <p:cNvPr id="48" name="Imagem 4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Imagem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grpSp>
        <p:nvGrpSpPr>
          <p:cNvPr id="36" name="Group 30"/>
          <p:cNvGrpSpPr>
            <a:grpSpLocks noChangeAspect="1"/>
          </p:cNvGrpSpPr>
          <p:nvPr/>
        </p:nvGrpSpPr>
        <p:grpSpPr>
          <a:xfrm>
            <a:off x="979854" y="5092400"/>
            <a:ext cx="490250" cy="588853"/>
            <a:chOff x="6114483" y="2510181"/>
            <a:chExt cx="758150" cy="910634"/>
          </a:xfrm>
        </p:grpSpPr>
        <p:sp>
          <p:nvSpPr>
            <p:cNvPr id="42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3" name="Grupo 62"/>
          <p:cNvGrpSpPr/>
          <p:nvPr/>
        </p:nvGrpSpPr>
        <p:grpSpPr>
          <a:xfrm>
            <a:off x="4376921" y="3359915"/>
            <a:ext cx="1888177" cy="1080655"/>
            <a:chOff x="4560125" y="3515097"/>
            <a:chExt cx="1888177" cy="1080655"/>
          </a:xfrm>
        </p:grpSpPr>
        <p:grpSp>
          <p:nvGrpSpPr>
            <p:cNvPr id="61" name="Grupo 60"/>
            <p:cNvGrpSpPr/>
            <p:nvPr/>
          </p:nvGrpSpPr>
          <p:grpSpPr>
            <a:xfrm>
              <a:off x="4706726" y="3723306"/>
              <a:ext cx="1666370" cy="607528"/>
              <a:chOff x="4706726" y="3723306"/>
              <a:chExt cx="1666370" cy="607528"/>
            </a:xfrm>
          </p:grpSpPr>
          <p:sp>
            <p:nvSpPr>
              <p:cNvPr id="54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6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57" name="Rectângulo 56"/>
              <p:cNvSpPr/>
              <p:nvPr/>
            </p:nvSpPr>
            <p:spPr>
              <a:xfrm>
                <a:off x="5072166" y="3723306"/>
                <a:ext cx="116249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numerador</a:t>
                </a:r>
                <a:endParaRPr lang="en-US" sz="1200" u="sng" dirty="0"/>
              </a:p>
            </p:txBody>
          </p:sp>
          <p:sp>
            <p:nvSpPr>
              <p:cNvPr id="58" name="Rectângulo 57"/>
              <p:cNvSpPr/>
              <p:nvPr/>
            </p:nvSpPr>
            <p:spPr>
              <a:xfrm>
                <a:off x="5058312" y="4053835"/>
                <a:ext cx="131478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denominador</a:t>
                </a:r>
                <a:endParaRPr lang="en-US" sz="1200" u="sng" dirty="0"/>
              </a:p>
            </p:txBody>
          </p:sp>
          <p:sp>
            <p:nvSpPr>
              <p:cNvPr id="60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Rectângulo arredondado 61"/>
            <p:cNvSpPr/>
            <p:nvPr/>
          </p:nvSpPr>
          <p:spPr>
            <a:xfrm>
              <a:off x="4560125" y="3515097"/>
              <a:ext cx="1888177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CaixaDeTexto 11"/>
          <p:cNvSpPr txBox="1"/>
          <p:nvPr/>
        </p:nvSpPr>
        <p:spPr>
          <a:xfrm>
            <a:off x="660098" y="7384222"/>
            <a:ext cx="59900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Está sombreada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Lê-se ………………………………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estão sombreados. Lê-se ………………………………</a:t>
            </a:r>
          </a:p>
        </p:txBody>
      </p:sp>
      <p:grpSp>
        <p:nvGrpSpPr>
          <p:cNvPr id="65" name="Group 30"/>
          <p:cNvGrpSpPr>
            <a:grpSpLocks noChangeAspect="1"/>
          </p:cNvGrpSpPr>
          <p:nvPr/>
        </p:nvGrpSpPr>
        <p:grpSpPr>
          <a:xfrm>
            <a:off x="2642399" y="8258732"/>
            <a:ext cx="490250" cy="588853"/>
            <a:chOff x="6114483" y="2510181"/>
            <a:chExt cx="758150" cy="910634"/>
          </a:xfrm>
        </p:grpSpPr>
        <p:sp>
          <p:nvSpPr>
            <p:cNvPr id="66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9" name="Group 30"/>
          <p:cNvGrpSpPr>
            <a:grpSpLocks noChangeAspect="1"/>
          </p:cNvGrpSpPr>
          <p:nvPr/>
        </p:nvGrpSpPr>
        <p:grpSpPr>
          <a:xfrm>
            <a:off x="1013499" y="8719890"/>
            <a:ext cx="490250" cy="588853"/>
            <a:chOff x="6114483" y="2510181"/>
            <a:chExt cx="758150" cy="910634"/>
          </a:xfrm>
        </p:grpSpPr>
        <p:sp>
          <p:nvSpPr>
            <p:cNvPr id="70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2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3" name="Grupo 72"/>
          <p:cNvGrpSpPr/>
          <p:nvPr/>
        </p:nvGrpSpPr>
        <p:grpSpPr>
          <a:xfrm>
            <a:off x="4422438" y="7028215"/>
            <a:ext cx="2068286" cy="1080655"/>
            <a:chOff x="4560125" y="3515097"/>
            <a:chExt cx="2068286" cy="1080655"/>
          </a:xfrm>
        </p:grpSpPr>
        <p:grpSp>
          <p:nvGrpSpPr>
            <p:cNvPr id="74" name="Grupo 60"/>
            <p:cNvGrpSpPr/>
            <p:nvPr/>
          </p:nvGrpSpPr>
          <p:grpSpPr>
            <a:xfrm>
              <a:off x="4706726" y="3723306"/>
              <a:ext cx="1907850" cy="607528"/>
              <a:chOff x="4706726" y="3723306"/>
              <a:chExt cx="1907850" cy="607528"/>
            </a:xfrm>
          </p:grpSpPr>
          <p:sp>
            <p:nvSpPr>
              <p:cNvPr id="76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7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78" name="Rectângulo 77"/>
              <p:cNvSpPr/>
              <p:nvPr/>
            </p:nvSpPr>
            <p:spPr>
              <a:xfrm>
                <a:off x="5072166" y="3723306"/>
                <a:ext cx="154241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</a:t>
                </a:r>
                <a:endParaRPr lang="en-US" sz="1200" u="sng" dirty="0"/>
              </a:p>
            </p:txBody>
          </p:sp>
          <p:sp>
            <p:nvSpPr>
              <p:cNvPr id="79" name="Rectângulo 78"/>
              <p:cNvSpPr/>
              <p:nvPr/>
            </p:nvSpPr>
            <p:spPr>
              <a:xfrm>
                <a:off x="5058312" y="4053835"/>
                <a:ext cx="131478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denominador</a:t>
                </a:r>
                <a:endParaRPr lang="en-US" sz="1200" u="sng" dirty="0"/>
              </a:p>
            </p:txBody>
          </p:sp>
          <p:sp>
            <p:nvSpPr>
              <p:cNvPr id="80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Rectângulo arredondado 74"/>
            <p:cNvSpPr/>
            <p:nvPr/>
          </p:nvSpPr>
          <p:spPr>
            <a:xfrm>
              <a:off x="4560125" y="3515097"/>
              <a:ext cx="2068286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2827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63304" y="110860"/>
            <a:ext cx="650870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Observa as tiras de frações unitárias (frações com numerador 1) e completa as igualdades ao lado. 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57269"/>
              </p:ext>
            </p:extLst>
          </p:nvPr>
        </p:nvGraphicFramePr>
        <p:xfrm>
          <a:off x="878550" y="804461"/>
          <a:ext cx="4097391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324472" y="718296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816029"/>
              </p:ext>
            </p:extLst>
          </p:nvPr>
        </p:nvGraphicFramePr>
        <p:xfrm>
          <a:off x="878400" y="1268686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579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365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457661"/>
              </p:ext>
            </p:extLst>
          </p:nvPr>
        </p:nvGraphicFramePr>
        <p:xfrm>
          <a:off x="878546" y="1739882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9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682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28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28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04654"/>
              </p:ext>
            </p:extLst>
          </p:nvPr>
        </p:nvGraphicFramePr>
        <p:xfrm>
          <a:off x="5364568" y="167476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etângulo 12"/>
          <p:cNvSpPr/>
          <p:nvPr/>
        </p:nvSpPr>
        <p:spPr>
          <a:xfrm>
            <a:off x="5589486" y="1732494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302948" y="232097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64756"/>
              </p:ext>
            </p:extLst>
          </p:nvPr>
        </p:nvGraphicFramePr>
        <p:xfrm>
          <a:off x="878546" y="2453337"/>
          <a:ext cx="4097391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39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pt-PT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512819"/>
              </p:ext>
            </p:extLst>
          </p:nvPr>
        </p:nvGraphicFramePr>
        <p:xfrm>
          <a:off x="878546" y="2922926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34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2" name="Tabela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610232"/>
              </p:ext>
            </p:extLst>
          </p:nvPr>
        </p:nvGraphicFramePr>
        <p:xfrm>
          <a:off x="878545" y="3391414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1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21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3" name="Tabela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205752"/>
              </p:ext>
            </p:extLst>
          </p:nvPr>
        </p:nvGraphicFramePr>
        <p:xfrm>
          <a:off x="878545" y="3856262"/>
          <a:ext cx="4097392" cy="4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49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4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4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pt-P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55" name="Tabela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630085"/>
              </p:ext>
            </p:extLst>
          </p:nvPr>
        </p:nvGraphicFramePr>
        <p:xfrm>
          <a:off x="1428319" y="1274696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6" name="Tabela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489837"/>
              </p:ext>
            </p:extLst>
          </p:nvPr>
        </p:nvGraphicFramePr>
        <p:xfrm>
          <a:off x="2824681" y="127723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7" name="Tabela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36787"/>
              </p:ext>
            </p:extLst>
          </p:nvPr>
        </p:nvGraphicFramePr>
        <p:xfrm>
          <a:off x="4221043" y="1289142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8" name="Tabela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433106"/>
              </p:ext>
            </p:extLst>
          </p:nvPr>
        </p:nvGraphicFramePr>
        <p:xfrm>
          <a:off x="1109932" y="177063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534119"/>
              </p:ext>
            </p:extLst>
          </p:nvPr>
        </p:nvGraphicFramePr>
        <p:xfrm>
          <a:off x="1772274" y="1769732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0" name="Tabela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918743"/>
              </p:ext>
            </p:extLst>
          </p:nvPr>
        </p:nvGraphicFramePr>
        <p:xfrm>
          <a:off x="2504299" y="1771225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1" name="Tabela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935823"/>
              </p:ext>
            </p:extLst>
          </p:nvPr>
        </p:nvGraphicFramePr>
        <p:xfrm>
          <a:off x="3177125" y="1771432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2" name="Tabela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085478"/>
              </p:ext>
            </p:extLst>
          </p:nvPr>
        </p:nvGraphicFramePr>
        <p:xfrm>
          <a:off x="3872620" y="1761626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3" name="Tabela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873656"/>
              </p:ext>
            </p:extLst>
          </p:nvPr>
        </p:nvGraphicFramePr>
        <p:xfrm>
          <a:off x="4531321" y="1761626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4" name="Retângulo 63"/>
          <p:cNvSpPr/>
          <p:nvPr/>
        </p:nvSpPr>
        <p:spPr>
          <a:xfrm>
            <a:off x="5603750" y="914357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sp>
        <p:nvSpPr>
          <p:cNvPr id="65" name="Retângulo 64"/>
          <p:cNvSpPr/>
          <p:nvPr/>
        </p:nvSpPr>
        <p:spPr>
          <a:xfrm>
            <a:off x="5327449" y="976611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5904017" y="853135"/>
            <a:ext cx="490250" cy="626509"/>
            <a:chOff x="5753349" y="2320119"/>
            <a:chExt cx="490250" cy="626509"/>
          </a:xfrm>
        </p:grpSpPr>
        <p:grpSp>
          <p:nvGrpSpPr>
            <p:cNvPr id="66" name="Grupo 65"/>
            <p:cNvGrpSpPr/>
            <p:nvPr/>
          </p:nvGrpSpPr>
          <p:grpSpPr>
            <a:xfrm>
              <a:off x="5753349" y="2320119"/>
              <a:ext cx="490250" cy="588854"/>
              <a:chOff x="308243" y="2365369"/>
              <a:chExt cx="490250" cy="588854"/>
            </a:xfrm>
          </p:grpSpPr>
          <p:sp>
            <p:nvSpPr>
              <p:cNvPr id="67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9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70" name="Retângulo 69"/>
            <p:cNvSpPr/>
            <p:nvPr/>
          </p:nvSpPr>
          <p:spPr>
            <a:xfrm>
              <a:off x="5858843" y="2638851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5898462" y="1636289"/>
            <a:ext cx="490250" cy="621290"/>
            <a:chOff x="5747794" y="3103273"/>
            <a:chExt cx="490250" cy="621290"/>
          </a:xfrm>
        </p:grpSpPr>
        <p:grpSp>
          <p:nvGrpSpPr>
            <p:cNvPr id="15" name="Grupo 14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16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71" name="Retângulo 70"/>
            <p:cNvSpPr/>
            <p:nvPr/>
          </p:nvSpPr>
          <p:spPr>
            <a:xfrm>
              <a:off x="5850893" y="3416786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graphicFrame>
        <p:nvGraphicFramePr>
          <p:cNvPr id="72" name="Tabela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370547"/>
              </p:ext>
            </p:extLst>
          </p:nvPr>
        </p:nvGraphicFramePr>
        <p:xfrm>
          <a:off x="1310659" y="2929424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3" name="Tabela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018737"/>
              </p:ext>
            </p:extLst>
          </p:nvPr>
        </p:nvGraphicFramePr>
        <p:xfrm>
          <a:off x="2347390" y="2936467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4" name="Tabela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158829"/>
              </p:ext>
            </p:extLst>
          </p:nvPr>
        </p:nvGraphicFramePr>
        <p:xfrm>
          <a:off x="3343485" y="2933685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5" name="Tabela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961868"/>
              </p:ext>
            </p:extLst>
          </p:nvPr>
        </p:nvGraphicFramePr>
        <p:xfrm>
          <a:off x="4358763" y="2933685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ela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271387"/>
              </p:ext>
            </p:extLst>
          </p:nvPr>
        </p:nvGraphicFramePr>
        <p:xfrm>
          <a:off x="1034703" y="3412054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7" name="Tabela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596326"/>
              </p:ext>
            </p:extLst>
          </p:nvPr>
        </p:nvGraphicFramePr>
        <p:xfrm>
          <a:off x="1530880" y="3412054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8" name="Tabela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115296"/>
              </p:ext>
            </p:extLst>
          </p:nvPr>
        </p:nvGraphicFramePr>
        <p:xfrm>
          <a:off x="2066238" y="3413414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Tabela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731634"/>
              </p:ext>
            </p:extLst>
          </p:nvPr>
        </p:nvGraphicFramePr>
        <p:xfrm>
          <a:off x="2584798" y="3412337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0" name="Tabela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88334"/>
              </p:ext>
            </p:extLst>
          </p:nvPr>
        </p:nvGraphicFramePr>
        <p:xfrm>
          <a:off x="3106653" y="342616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1" name="Tabela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09626"/>
              </p:ext>
            </p:extLst>
          </p:nvPr>
        </p:nvGraphicFramePr>
        <p:xfrm>
          <a:off x="3612973" y="3422307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2" name="Tabela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166889"/>
              </p:ext>
            </p:extLst>
          </p:nvPr>
        </p:nvGraphicFramePr>
        <p:xfrm>
          <a:off x="4117970" y="341936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3" name="Tabela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278277"/>
              </p:ext>
            </p:extLst>
          </p:nvPr>
        </p:nvGraphicFramePr>
        <p:xfrm>
          <a:off x="4619907" y="3419710"/>
          <a:ext cx="18884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4" name="Tabela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647887"/>
              </p:ext>
            </p:extLst>
          </p:nvPr>
        </p:nvGraphicFramePr>
        <p:xfrm>
          <a:off x="893266" y="3897542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5" name="Tabela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53873"/>
              </p:ext>
            </p:extLst>
          </p:nvPr>
        </p:nvGraphicFramePr>
        <p:xfrm>
          <a:off x="1248006" y="3897542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6" name="Tabela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755811"/>
              </p:ext>
            </p:extLst>
          </p:nvPr>
        </p:nvGraphicFramePr>
        <p:xfrm>
          <a:off x="1568312" y="390152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7" name="Tabela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741467"/>
              </p:ext>
            </p:extLst>
          </p:nvPr>
        </p:nvGraphicFramePr>
        <p:xfrm>
          <a:off x="1939249" y="3897542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8" name="Tabela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422357"/>
              </p:ext>
            </p:extLst>
          </p:nvPr>
        </p:nvGraphicFramePr>
        <p:xfrm>
          <a:off x="2293989" y="3897542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9" name="Tabela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06239"/>
              </p:ext>
            </p:extLst>
          </p:nvPr>
        </p:nvGraphicFramePr>
        <p:xfrm>
          <a:off x="2614295" y="390152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3" name="Tabela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240798"/>
              </p:ext>
            </p:extLst>
          </p:nvPr>
        </p:nvGraphicFramePr>
        <p:xfrm>
          <a:off x="2958583" y="390161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4" name="Tabela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018019"/>
              </p:ext>
            </p:extLst>
          </p:nvPr>
        </p:nvGraphicFramePr>
        <p:xfrm>
          <a:off x="3313323" y="390161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5" name="Tabela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851990"/>
              </p:ext>
            </p:extLst>
          </p:nvPr>
        </p:nvGraphicFramePr>
        <p:xfrm>
          <a:off x="3633629" y="3905590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6" name="Tabela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0249"/>
              </p:ext>
            </p:extLst>
          </p:nvPr>
        </p:nvGraphicFramePr>
        <p:xfrm>
          <a:off x="3984123" y="390161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7" name="Tabela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966744"/>
              </p:ext>
            </p:extLst>
          </p:nvPr>
        </p:nvGraphicFramePr>
        <p:xfrm>
          <a:off x="4338863" y="3901611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8" name="Tabela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631576"/>
              </p:ext>
            </p:extLst>
          </p:nvPr>
        </p:nvGraphicFramePr>
        <p:xfrm>
          <a:off x="4659169" y="3905590"/>
          <a:ext cx="28287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000">
                <a:tc>
                  <a:txBody>
                    <a:bodyPr/>
                    <a:lstStyle/>
                    <a:p>
                      <a:pPr algn="ctr"/>
                      <a:r>
                        <a:rPr lang="pt-PT" sz="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9" name="Tabela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948550"/>
              </p:ext>
            </p:extLst>
          </p:nvPr>
        </p:nvGraphicFramePr>
        <p:xfrm>
          <a:off x="5377972" y="319038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0" name="Retângulo 99"/>
          <p:cNvSpPr/>
          <p:nvPr/>
        </p:nvSpPr>
        <p:spPr>
          <a:xfrm>
            <a:off x="5602890" y="3248116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sp>
        <p:nvSpPr>
          <p:cNvPr id="101" name="Retângulo 100"/>
          <p:cNvSpPr/>
          <p:nvPr/>
        </p:nvSpPr>
        <p:spPr>
          <a:xfrm>
            <a:off x="5594294" y="2475699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sp>
        <p:nvSpPr>
          <p:cNvPr id="102" name="Retângulo 101"/>
          <p:cNvSpPr/>
          <p:nvPr/>
        </p:nvSpPr>
        <p:spPr>
          <a:xfrm>
            <a:off x="5342416" y="2521671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103" name="Grupo 102"/>
          <p:cNvGrpSpPr/>
          <p:nvPr/>
        </p:nvGrpSpPr>
        <p:grpSpPr>
          <a:xfrm>
            <a:off x="5894561" y="2414477"/>
            <a:ext cx="490250" cy="610227"/>
            <a:chOff x="5753349" y="2320119"/>
            <a:chExt cx="490250" cy="610227"/>
          </a:xfrm>
        </p:grpSpPr>
        <p:grpSp>
          <p:nvGrpSpPr>
            <p:cNvPr id="104" name="Grupo 103"/>
            <p:cNvGrpSpPr/>
            <p:nvPr/>
          </p:nvGrpSpPr>
          <p:grpSpPr>
            <a:xfrm>
              <a:off x="5753349" y="2320119"/>
              <a:ext cx="490250" cy="588854"/>
              <a:chOff x="308243" y="2365369"/>
              <a:chExt cx="490250" cy="588854"/>
            </a:xfrm>
          </p:grpSpPr>
          <p:sp>
            <p:nvSpPr>
              <p:cNvPr id="106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8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05" name="Retângulo 104"/>
            <p:cNvSpPr/>
            <p:nvPr/>
          </p:nvSpPr>
          <p:spPr>
            <a:xfrm>
              <a:off x="5858843" y="2622569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30" name="Grupo 129"/>
          <p:cNvGrpSpPr/>
          <p:nvPr/>
        </p:nvGrpSpPr>
        <p:grpSpPr>
          <a:xfrm>
            <a:off x="5911866" y="3151911"/>
            <a:ext cx="490250" cy="621290"/>
            <a:chOff x="5761198" y="3958649"/>
            <a:chExt cx="490250" cy="621290"/>
          </a:xfrm>
        </p:grpSpPr>
        <p:grpSp>
          <p:nvGrpSpPr>
            <p:cNvPr id="110" name="Grupo 109"/>
            <p:cNvGrpSpPr/>
            <p:nvPr/>
          </p:nvGrpSpPr>
          <p:grpSpPr>
            <a:xfrm>
              <a:off x="5761198" y="3958649"/>
              <a:ext cx="490250" cy="588854"/>
              <a:chOff x="308243" y="2365369"/>
              <a:chExt cx="490250" cy="588854"/>
            </a:xfrm>
          </p:grpSpPr>
          <p:sp>
            <p:nvSpPr>
              <p:cNvPr id="112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4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1" name="Retângulo 110"/>
            <p:cNvSpPr/>
            <p:nvPr/>
          </p:nvSpPr>
          <p:spPr>
            <a:xfrm>
              <a:off x="5864297" y="4272162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</p:grpSp>
      <p:graphicFrame>
        <p:nvGraphicFramePr>
          <p:cNvPr id="115" name="Tabela 1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946253"/>
              </p:ext>
            </p:extLst>
          </p:nvPr>
        </p:nvGraphicFramePr>
        <p:xfrm>
          <a:off x="5383527" y="391386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6" name="Retângulo 115"/>
          <p:cNvSpPr/>
          <p:nvPr/>
        </p:nvSpPr>
        <p:spPr>
          <a:xfrm>
            <a:off x="5608445" y="3971594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117" name="Grupo 116"/>
          <p:cNvGrpSpPr/>
          <p:nvPr/>
        </p:nvGrpSpPr>
        <p:grpSpPr>
          <a:xfrm>
            <a:off x="5917421" y="3875389"/>
            <a:ext cx="490250" cy="621290"/>
            <a:chOff x="5747794" y="3103273"/>
            <a:chExt cx="490250" cy="621290"/>
          </a:xfrm>
        </p:grpSpPr>
        <p:grpSp>
          <p:nvGrpSpPr>
            <p:cNvPr id="118" name="Grupo 117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120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2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9" name="Retângulo 118"/>
            <p:cNvSpPr/>
            <p:nvPr/>
          </p:nvSpPr>
          <p:spPr>
            <a:xfrm>
              <a:off x="5801200" y="3416786"/>
              <a:ext cx="383438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</p:grpSp>
      <p:sp>
        <p:nvSpPr>
          <p:cNvPr id="123" name="CaixaDeTexto 122"/>
          <p:cNvSpPr txBox="1"/>
          <p:nvPr/>
        </p:nvSpPr>
        <p:spPr>
          <a:xfrm>
            <a:off x="190150" y="5241737"/>
            <a:ext cx="636615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Observa como as seguintes pizas foram divididas em partes iguais.  </a:t>
            </a:r>
          </a:p>
        </p:txBody>
      </p:sp>
      <p:pic>
        <p:nvPicPr>
          <p:cNvPr id="124" name="Imagem 1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5" t="1233" r="39503" b="81233"/>
          <a:stretch/>
        </p:blipFill>
        <p:spPr>
          <a:xfrm>
            <a:off x="1690779" y="5607331"/>
            <a:ext cx="1408644" cy="1330386"/>
          </a:xfrm>
          <a:prstGeom prst="rect">
            <a:avLst/>
          </a:prstGeom>
        </p:spPr>
      </p:pic>
      <p:pic>
        <p:nvPicPr>
          <p:cNvPr id="125" name="Imagem 1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13" t="26364" r="10922" b="55071"/>
          <a:stretch/>
        </p:blipFill>
        <p:spPr>
          <a:xfrm>
            <a:off x="3739241" y="5558756"/>
            <a:ext cx="1383413" cy="1414854"/>
          </a:xfrm>
          <a:prstGeom prst="rect">
            <a:avLst/>
          </a:prstGeom>
        </p:spPr>
      </p:pic>
      <p:sp>
        <p:nvSpPr>
          <p:cNvPr id="126" name="CaixaDeTexto 125"/>
          <p:cNvSpPr txBox="1"/>
          <p:nvPr/>
        </p:nvSpPr>
        <p:spPr>
          <a:xfrm>
            <a:off x="441319" y="6791657"/>
            <a:ext cx="59251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3.1. O Rui comeu         da piza da esquerda. Pinta a porção correspondente à fração da piza que ele comeu.</a:t>
            </a:r>
          </a:p>
          <a:p>
            <a:pPr marL="271463" indent="-271463"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3.2. O Pedro comeu          da piza da direita. Pinta a porção correspondente à fração da piza que ele comeu. </a:t>
            </a:r>
          </a:p>
          <a:p>
            <a:pPr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3.3. Quem comeu mais piza? Justifica a tua resposta.</a:t>
            </a:r>
          </a:p>
          <a:p>
            <a:pPr algn="just">
              <a:lnSpc>
                <a:spcPct val="20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</a:t>
            </a:r>
          </a:p>
          <a:p>
            <a:pPr algn="just">
              <a:lnSpc>
                <a:spcPct val="20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___________________________________________________________________ </a:t>
            </a:r>
          </a:p>
        </p:txBody>
      </p:sp>
      <p:graphicFrame>
        <p:nvGraphicFramePr>
          <p:cNvPr id="127" name="Tabela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739473"/>
              </p:ext>
            </p:extLst>
          </p:nvPr>
        </p:nvGraphicFramePr>
        <p:xfrm>
          <a:off x="1813865" y="690811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8" name="Tabela 1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735990"/>
              </p:ext>
            </p:extLst>
          </p:nvPr>
        </p:nvGraphicFramePr>
        <p:xfrm>
          <a:off x="2006169" y="7812212"/>
          <a:ext cx="26524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1" name="Chamada rectangular arredondada 60"/>
          <p:cNvSpPr/>
          <p:nvPr/>
        </p:nvSpPr>
        <p:spPr>
          <a:xfrm>
            <a:off x="1377406" y="4607882"/>
            <a:ext cx="4113833" cy="630112"/>
          </a:xfrm>
          <a:prstGeom prst="wedgeRoundRectCallout">
            <a:avLst>
              <a:gd name="adj1" fmla="val 58072"/>
              <a:gd name="adj2" fmla="val 2747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pt-PT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Frações que representam a mesma quantidade chamam-se </a:t>
            </a:r>
            <a:r>
              <a:rPr lang="pt-PT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frações equivalentes</a:t>
            </a:r>
            <a:r>
              <a:rPr lang="pt-PT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" name="Imagem 67">
            <a:extLst>
              <a:ext uri="{FF2B5EF4-FFF2-40B4-BE49-F238E27FC236}">
                <a16:creationId xmlns:a16="http://schemas.microsoft.com/office/drawing/2014/main" id="{D868D791-552E-4639-A649-D687CD5723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9675" y="4617222"/>
            <a:ext cx="735993" cy="89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507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99243" y="1635091"/>
            <a:ext cx="6352458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Em cada         , escreve a fração que representa a medida de comprimento do segmento de reta assinalado.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430816" y="1251647"/>
            <a:ext cx="5935045" cy="307777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equivalentes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1144891" y="1678084"/>
            <a:ext cx="231354" cy="3231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4" name="Grupo 23"/>
          <p:cNvGrpSpPr/>
          <p:nvPr/>
        </p:nvGrpSpPr>
        <p:grpSpPr>
          <a:xfrm>
            <a:off x="244975" y="2496387"/>
            <a:ext cx="6306726" cy="2410336"/>
            <a:chOff x="244975" y="2331017"/>
            <a:chExt cx="6306726" cy="2410336"/>
          </a:xfrm>
        </p:grpSpPr>
        <p:sp>
          <p:nvSpPr>
            <p:cNvPr id="21" name="Retângulo 20"/>
            <p:cNvSpPr/>
            <p:nvPr/>
          </p:nvSpPr>
          <p:spPr>
            <a:xfrm>
              <a:off x="850356" y="2331017"/>
              <a:ext cx="287780" cy="4152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22" name="Imagem 21"/>
            <p:cNvPicPr>
              <a:picLocks noChangeAspect="1"/>
            </p:cNvPicPr>
            <p:nvPr/>
          </p:nvPicPr>
          <p:blipFill rotWithShape="1">
            <a:blip r:embed="rId4" cstate="print"/>
            <a:srcRect l="21277" t="29018" r="12908" b="34148"/>
            <a:stretch/>
          </p:blipFill>
          <p:spPr>
            <a:xfrm>
              <a:off x="244975" y="2756910"/>
              <a:ext cx="6306726" cy="1984443"/>
            </a:xfrm>
            <a:prstGeom prst="rect">
              <a:avLst/>
            </a:prstGeom>
          </p:spPr>
        </p:pic>
        <p:sp>
          <p:nvSpPr>
            <p:cNvPr id="23" name="Retângulo 22"/>
            <p:cNvSpPr/>
            <p:nvPr/>
          </p:nvSpPr>
          <p:spPr>
            <a:xfrm>
              <a:off x="839765" y="3638535"/>
              <a:ext cx="287780" cy="41520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25" name="CaixaDeTexto 24"/>
          <p:cNvSpPr txBox="1"/>
          <p:nvPr/>
        </p:nvSpPr>
        <p:spPr>
          <a:xfrm>
            <a:off x="231277" y="5100739"/>
            <a:ext cx="6320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1.1. O que concluis?</a:t>
            </a:r>
          </a:p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_______________________________________________________________________</a:t>
            </a:r>
          </a:p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_______________________________________________________________________</a:t>
            </a:r>
          </a:p>
        </p:txBody>
      </p:sp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5" cstate="print"/>
          <a:srcRect l="21418" t="49454" r="13192" b="37932"/>
          <a:stretch/>
        </p:blipFill>
        <p:spPr>
          <a:xfrm>
            <a:off x="225251" y="6667428"/>
            <a:ext cx="6300441" cy="683345"/>
          </a:xfrm>
          <a:prstGeom prst="rect">
            <a:avLst/>
          </a:prstGeom>
        </p:spPr>
      </p:pic>
      <p:sp>
        <p:nvSpPr>
          <p:cNvPr id="27" name="CaixaDeTexto 26"/>
          <p:cNvSpPr txBox="1"/>
          <p:nvPr/>
        </p:nvSpPr>
        <p:spPr>
          <a:xfrm>
            <a:off x="199243" y="6180317"/>
            <a:ext cx="6352458" cy="335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Considera a seguinte unidade de comprimento dividida em terços.</a:t>
            </a:r>
          </a:p>
        </p:txBody>
      </p:sp>
      <p:sp>
        <p:nvSpPr>
          <p:cNvPr id="28" name="CaixaDeTexto 27"/>
          <p:cNvSpPr txBox="1"/>
          <p:nvPr/>
        </p:nvSpPr>
        <p:spPr>
          <a:xfrm>
            <a:off x="244975" y="7406073"/>
            <a:ext cx="6352458" cy="935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2.1. Divide um segmento de reta de comprimento         em dois segmentos iguais. Qual a medida de comprimento dos segmentos obtidos? Completa a igualdade.</a:t>
            </a:r>
          </a:p>
        </p:txBody>
      </p:sp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808560"/>
              </p:ext>
            </p:extLst>
          </p:nvPr>
        </p:nvGraphicFramePr>
        <p:xfrm>
          <a:off x="3832573" y="749939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" name="Tabela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412775"/>
              </p:ext>
            </p:extLst>
          </p:nvPr>
        </p:nvGraphicFramePr>
        <p:xfrm>
          <a:off x="2759272" y="859147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" name="Retângulo 34"/>
          <p:cNvSpPr/>
          <p:nvPr/>
        </p:nvSpPr>
        <p:spPr>
          <a:xfrm>
            <a:off x="3116780" y="8681127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38" name="Grupo 37"/>
          <p:cNvGrpSpPr/>
          <p:nvPr/>
        </p:nvGrpSpPr>
        <p:grpSpPr>
          <a:xfrm>
            <a:off x="3558347" y="8568131"/>
            <a:ext cx="490250" cy="620180"/>
            <a:chOff x="3130346" y="8666868"/>
            <a:chExt cx="490250" cy="620180"/>
          </a:xfrm>
        </p:grpSpPr>
        <p:grpSp>
          <p:nvGrpSpPr>
            <p:cNvPr id="30" name="Grupo 29"/>
            <p:cNvGrpSpPr/>
            <p:nvPr/>
          </p:nvGrpSpPr>
          <p:grpSpPr>
            <a:xfrm>
              <a:off x="3130346" y="8698194"/>
              <a:ext cx="490250" cy="588854"/>
              <a:chOff x="308243" y="2365369"/>
              <a:chExt cx="490250" cy="588854"/>
            </a:xfrm>
          </p:grpSpPr>
          <p:sp>
            <p:nvSpPr>
              <p:cNvPr id="31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32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3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7" name="Retângulo 36"/>
            <p:cNvSpPr/>
            <p:nvPr/>
          </p:nvSpPr>
          <p:spPr>
            <a:xfrm>
              <a:off x="3233445" y="8666868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61377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 cstate="print"/>
          <a:srcRect l="21561" t="40875" r="12766" b="46510"/>
          <a:stretch/>
        </p:blipFill>
        <p:spPr>
          <a:xfrm>
            <a:off x="272078" y="891178"/>
            <a:ext cx="6352458" cy="68601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26346" y="363177"/>
            <a:ext cx="635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Considera a seguinte unidade de comprimento dividida em quatro partes iguais.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72078" y="1588933"/>
            <a:ext cx="6352458" cy="935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ct val="2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3.1. Divide um segmento de reta de comprimento         em três segmentos iguais. Qual a medida de comprimento dos segmentos obtidos? Completa a igualdade.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384764"/>
              </p:ext>
            </p:extLst>
          </p:nvPr>
        </p:nvGraphicFramePr>
        <p:xfrm>
          <a:off x="3859676" y="1682250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78929"/>
              </p:ext>
            </p:extLst>
          </p:nvPr>
        </p:nvGraphicFramePr>
        <p:xfrm>
          <a:off x="2570351" y="2721255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2927859" y="2810909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3369426" y="2697913"/>
            <a:ext cx="490250" cy="620180"/>
            <a:chOff x="3130346" y="8666868"/>
            <a:chExt cx="490250" cy="620180"/>
          </a:xfrm>
        </p:grpSpPr>
        <p:grpSp>
          <p:nvGrpSpPr>
            <p:cNvPr id="10" name="Grupo 9"/>
            <p:cNvGrpSpPr/>
            <p:nvPr/>
          </p:nvGrpSpPr>
          <p:grpSpPr>
            <a:xfrm>
              <a:off x="3130346" y="8698194"/>
              <a:ext cx="490250" cy="588854"/>
              <a:chOff x="308243" y="2365369"/>
              <a:chExt cx="490250" cy="588854"/>
            </a:xfrm>
          </p:grpSpPr>
          <p:sp>
            <p:nvSpPr>
              <p:cNvPr id="12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13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" name="Retângulo 10"/>
            <p:cNvSpPr/>
            <p:nvPr/>
          </p:nvSpPr>
          <p:spPr>
            <a:xfrm>
              <a:off x="3233445" y="8666868"/>
              <a:ext cx="284052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sp>
        <p:nvSpPr>
          <p:cNvPr id="15" name="CaixaDeTexto 14"/>
          <p:cNvSpPr txBox="1"/>
          <p:nvPr/>
        </p:nvSpPr>
        <p:spPr>
          <a:xfrm>
            <a:off x="226346" y="3473206"/>
            <a:ext cx="6352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Das três frações apresentadas</a:t>
            </a:r>
            <a:r>
              <a:rPr lang="pt-PT" sz="1200">
                <a:latin typeface="Arial" panose="020B0604020202020204" pitchFamily="34" charset="0"/>
                <a:cs typeface="Arial" panose="020B0604020202020204" pitchFamily="34" charset="0"/>
              </a:rPr>
              <a:t>, rodeia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duas que são equivalentes. Podes representar primeiro as frações nos modelos apresentados, pintando as porções correspondentes.</a:t>
            </a:r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59846"/>
              </p:ext>
            </p:extLst>
          </p:nvPr>
        </p:nvGraphicFramePr>
        <p:xfrm>
          <a:off x="524971" y="4437294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838076"/>
              </p:ext>
            </p:extLst>
          </p:nvPr>
        </p:nvGraphicFramePr>
        <p:xfrm>
          <a:off x="524971" y="5326116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109567"/>
              </p:ext>
            </p:extLst>
          </p:nvPr>
        </p:nvGraphicFramePr>
        <p:xfrm>
          <a:off x="516830" y="6251442"/>
          <a:ext cx="21602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532982"/>
              </p:ext>
            </p:extLst>
          </p:nvPr>
        </p:nvGraphicFramePr>
        <p:xfrm>
          <a:off x="1037345" y="5433761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133256"/>
              </p:ext>
            </p:extLst>
          </p:nvPr>
        </p:nvGraphicFramePr>
        <p:xfrm>
          <a:off x="1029204" y="6356153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05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617712"/>
              </p:ext>
            </p:extLst>
          </p:nvPr>
        </p:nvGraphicFramePr>
        <p:xfrm>
          <a:off x="3500138" y="5430827"/>
          <a:ext cx="2340222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745833"/>
              </p:ext>
            </p:extLst>
          </p:nvPr>
        </p:nvGraphicFramePr>
        <p:xfrm>
          <a:off x="3491997" y="6356152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05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49965"/>
              </p:ext>
            </p:extLst>
          </p:nvPr>
        </p:nvGraphicFramePr>
        <p:xfrm>
          <a:off x="1037343" y="4542005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12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170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5" name="Tabe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677235"/>
              </p:ext>
            </p:extLst>
          </p:nvPr>
        </p:nvGraphicFramePr>
        <p:xfrm>
          <a:off x="3500138" y="4533146"/>
          <a:ext cx="2340224" cy="40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CaixaDeTexto 25"/>
          <p:cNvSpPr txBox="1"/>
          <p:nvPr/>
        </p:nvSpPr>
        <p:spPr>
          <a:xfrm>
            <a:off x="272078" y="7084225"/>
            <a:ext cx="635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Completa cada uma das igualdades de acordo com as imagens.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407124" y="7674888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3448307" y="7674888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sp>
        <p:nvSpPr>
          <p:cNvPr id="29" name="Retângulo 28"/>
          <p:cNvSpPr/>
          <p:nvPr/>
        </p:nvSpPr>
        <p:spPr>
          <a:xfrm>
            <a:off x="1643633" y="8857452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30" name="Grupo 29"/>
          <p:cNvGrpSpPr/>
          <p:nvPr/>
        </p:nvGrpSpPr>
        <p:grpSpPr>
          <a:xfrm>
            <a:off x="2108994" y="8760831"/>
            <a:ext cx="490250" cy="637572"/>
            <a:chOff x="5747794" y="3103273"/>
            <a:chExt cx="490250" cy="637572"/>
          </a:xfrm>
        </p:grpSpPr>
        <p:grpSp>
          <p:nvGrpSpPr>
            <p:cNvPr id="31" name="Grupo 30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33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5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2" name="Retângulo 31"/>
            <p:cNvSpPr/>
            <p:nvPr/>
          </p:nvSpPr>
          <p:spPr>
            <a:xfrm>
              <a:off x="5900554" y="3433068"/>
              <a:ext cx="18473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upo 35"/>
          <p:cNvGrpSpPr/>
          <p:nvPr/>
        </p:nvGrpSpPr>
        <p:grpSpPr>
          <a:xfrm>
            <a:off x="958210" y="8743101"/>
            <a:ext cx="490250" cy="637572"/>
            <a:chOff x="5747794" y="3103273"/>
            <a:chExt cx="490250" cy="637572"/>
          </a:xfrm>
        </p:grpSpPr>
        <p:grpSp>
          <p:nvGrpSpPr>
            <p:cNvPr id="37" name="Grupo 36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39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1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8" name="Retângulo 37"/>
            <p:cNvSpPr/>
            <p:nvPr/>
          </p:nvSpPr>
          <p:spPr>
            <a:xfrm>
              <a:off x="5900554" y="3433068"/>
              <a:ext cx="18473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Retângulo 41"/>
          <p:cNvSpPr/>
          <p:nvPr/>
        </p:nvSpPr>
        <p:spPr>
          <a:xfrm>
            <a:off x="4830003" y="8837603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</a:p>
        </p:txBody>
      </p:sp>
      <p:grpSp>
        <p:nvGrpSpPr>
          <p:cNvPr id="43" name="Grupo 42"/>
          <p:cNvGrpSpPr/>
          <p:nvPr/>
        </p:nvGrpSpPr>
        <p:grpSpPr>
          <a:xfrm>
            <a:off x="5260234" y="8716975"/>
            <a:ext cx="490250" cy="637572"/>
            <a:chOff x="5747794" y="3103273"/>
            <a:chExt cx="490250" cy="637572"/>
          </a:xfrm>
        </p:grpSpPr>
        <p:grpSp>
          <p:nvGrpSpPr>
            <p:cNvPr id="44" name="Grupo 43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46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8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5" name="Retângulo 44"/>
            <p:cNvSpPr/>
            <p:nvPr/>
          </p:nvSpPr>
          <p:spPr>
            <a:xfrm>
              <a:off x="5900554" y="3433068"/>
              <a:ext cx="18473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upo 48"/>
          <p:cNvGrpSpPr/>
          <p:nvPr/>
        </p:nvGrpSpPr>
        <p:grpSpPr>
          <a:xfrm>
            <a:off x="4204166" y="8712113"/>
            <a:ext cx="490250" cy="637572"/>
            <a:chOff x="5747794" y="3103273"/>
            <a:chExt cx="490250" cy="637572"/>
          </a:xfrm>
        </p:grpSpPr>
        <p:grpSp>
          <p:nvGrpSpPr>
            <p:cNvPr id="50" name="Grupo 49"/>
            <p:cNvGrpSpPr/>
            <p:nvPr/>
          </p:nvGrpSpPr>
          <p:grpSpPr>
            <a:xfrm>
              <a:off x="5747794" y="3103273"/>
              <a:ext cx="490250" cy="588854"/>
              <a:chOff x="308243" y="2365369"/>
              <a:chExt cx="490250" cy="588854"/>
            </a:xfrm>
          </p:grpSpPr>
          <p:sp>
            <p:nvSpPr>
              <p:cNvPr id="52" name="Rectangle 37"/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38"/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4" name="Straight Connector 39"/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1" name="Retângulo 50"/>
            <p:cNvSpPr/>
            <p:nvPr/>
          </p:nvSpPr>
          <p:spPr>
            <a:xfrm>
              <a:off x="5900554" y="3433068"/>
              <a:ext cx="184730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6" name="Imagem 5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09717" y="7748312"/>
            <a:ext cx="884739" cy="786837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44497" y="7730862"/>
            <a:ext cx="921725" cy="785106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21864" y="7764437"/>
            <a:ext cx="864511" cy="879195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94248" y="7775461"/>
            <a:ext cx="830137" cy="85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6335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6" y="1283831"/>
            <a:ext cx="5935045" cy="307777"/>
          </a:xfrm>
          <a:prstGeom prst="rect">
            <a:avLst/>
          </a:prstGeom>
          <a:solidFill>
            <a:srgbClr val="33CC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Comparação e ordenação de frações com o mesmo denominador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99243" y="1756655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Compara as seguintes frações, completando as frases ao lado. Podes representar primeiro as frações nos modelos apresentados, pintando as porções correspondentes.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42740" y="2818657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570801"/>
              </p:ext>
            </p:extLst>
          </p:nvPr>
        </p:nvGraphicFramePr>
        <p:xfrm>
          <a:off x="971422" y="272722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191438"/>
              </p:ext>
            </p:extLst>
          </p:nvPr>
        </p:nvGraphicFramePr>
        <p:xfrm>
          <a:off x="1390398" y="2772456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646680"/>
              </p:ext>
            </p:extLst>
          </p:nvPr>
        </p:nvGraphicFramePr>
        <p:xfrm>
          <a:off x="971422" y="3311755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4472914" y="3089521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4149665" y="2972544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5734536" y="297254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18810"/>
              </p:ext>
            </p:extLst>
          </p:nvPr>
        </p:nvGraphicFramePr>
        <p:xfrm>
          <a:off x="1390398" y="3385986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6" name="Retângulo 15"/>
          <p:cNvSpPr/>
          <p:nvPr/>
        </p:nvSpPr>
        <p:spPr>
          <a:xfrm>
            <a:off x="440282" y="458578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615961"/>
              </p:ext>
            </p:extLst>
          </p:nvPr>
        </p:nvGraphicFramePr>
        <p:xfrm>
          <a:off x="971422" y="434046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846952"/>
              </p:ext>
            </p:extLst>
          </p:nvPr>
        </p:nvGraphicFramePr>
        <p:xfrm>
          <a:off x="1390398" y="4385692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118560"/>
              </p:ext>
            </p:extLst>
          </p:nvPr>
        </p:nvGraphicFramePr>
        <p:xfrm>
          <a:off x="971422" y="4924991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CaixaDeTexto 20"/>
          <p:cNvSpPr txBox="1"/>
          <p:nvPr/>
        </p:nvSpPr>
        <p:spPr>
          <a:xfrm>
            <a:off x="4472914" y="470275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22" name="Retângulo de cantos arredondados 21"/>
          <p:cNvSpPr/>
          <p:nvPr/>
        </p:nvSpPr>
        <p:spPr>
          <a:xfrm>
            <a:off x="4149665" y="4585780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3" name="Retângulo de cantos arredondados 22"/>
          <p:cNvSpPr/>
          <p:nvPr/>
        </p:nvSpPr>
        <p:spPr>
          <a:xfrm>
            <a:off x="5734536" y="458577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94888"/>
              </p:ext>
            </p:extLst>
          </p:nvPr>
        </p:nvGraphicFramePr>
        <p:xfrm>
          <a:off x="1390398" y="4999222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5" name="Retângulo 24"/>
          <p:cNvSpPr/>
          <p:nvPr/>
        </p:nvSpPr>
        <p:spPr>
          <a:xfrm>
            <a:off x="449900" y="6275090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499018"/>
              </p:ext>
            </p:extLst>
          </p:nvPr>
        </p:nvGraphicFramePr>
        <p:xfrm>
          <a:off x="928106" y="6005350"/>
          <a:ext cx="29869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Tabe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901579"/>
              </p:ext>
            </p:extLst>
          </p:nvPr>
        </p:nvGraphicFramePr>
        <p:xfrm>
          <a:off x="1390398" y="6075001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9" name="CaixaDeTexto 28"/>
          <p:cNvSpPr txBox="1"/>
          <p:nvPr/>
        </p:nvSpPr>
        <p:spPr>
          <a:xfrm>
            <a:off x="4472913" y="6392066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4149665" y="627508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5734536" y="627508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356859"/>
              </p:ext>
            </p:extLst>
          </p:nvPr>
        </p:nvGraphicFramePr>
        <p:xfrm>
          <a:off x="1390398" y="6688531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023470"/>
              </p:ext>
            </p:extLst>
          </p:nvPr>
        </p:nvGraphicFramePr>
        <p:xfrm>
          <a:off x="928106" y="6589877"/>
          <a:ext cx="29690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Texto explicativo retangular com cantos arredondados 33"/>
          <p:cNvSpPr/>
          <p:nvPr/>
        </p:nvSpPr>
        <p:spPr>
          <a:xfrm>
            <a:off x="1821700" y="8095557"/>
            <a:ext cx="4655930" cy="909874"/>
          </a:xfrm>
          <a:prstGeom prst="wedgeRoundRectCallout">
            <a:avLst>
              <a:gd name="adj1" fmla="val -56020"/>
              <a:gd name="adj2" fmla="val 10198"/>
              <a:gd name="adj3" fmla="val 16667"/>
            </a:avLst>
          </a:prstGeom>
          <a:solidFill>
            <a:srgbClr val="33CC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duas frações têm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mesmo denominador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fração que representa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 número 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a que tem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Imagem 34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7919" flipH="1">
            <a:off x="240562" y="8100187"/>
            <a:ext cx="1396750" cy="88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719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0604" y="266420"/>
            <a:ext cx="636615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Compara as seguintes frações, completando os espaços em branco com as frações corretas e os sinais de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Podes representar primeiro as frações nos modelos apresentados, pintando as porções correspondentes.</a:t>
            </a:r>
          </a:p>
        </p:txBody>
      </p:sp>
      <p:sp>
        <p:nvSpPr>
          <p:cNvPr id="3" name="Retângulo 2"/>
          <p:cNvSpPr/>
          <p:nvPr/>
        </p:nvSpPr>
        <p:spPr>
          <a:xfrm>
            <a:off x="394362" y="1427977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631081"/>
              </p:ext>
            </p:extLst>
          </p:nvPr>
        </p:nvGraphicFramePr>
        <p:xfrm>
          <a:off x="848925" y="1336548"/>
          <a:ext cx="28270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180823"/>
              </p:ext>
            </p:extLst>
          </p:nvPr>
        </p:nvGraphicFramePr>
        <p:xfrm>
          <a:off x="1342020" y="1977159"/>
          <a:ext cx="2499360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357072"/>
              </p:ext>
            </p:extLst>
          </p:nvPr>
        </p:nvGraphicFramePr>
        <p:xfrm>
          <a:off x="846498" y="1909248"/>
          <a:ext cx="28513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6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4443991" y="149172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4130470" y="136423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5705613" y="135356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4882490" y="2016974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tângulo 13"/>
          <p:cNvSpPr/>
          <p:nvPr/>
        </p:nvSpPr>
        <p:spPr>
          <a:xfrm>
            <a:off x="390354" y="305898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068214"/>
              </p:ext>
            </p:extLst>
          </p:nvPr>
        </p:nvGraphicFramePr>
        <p:xfrm>
          <a:off x="923044" y="296755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576652"/>
              </p:ext>
            </p:extLst>
          </p:nvPr>
        </p:nvGraphicFramePr>
        <p:xfrm>
          <a:off x="1342020" y="3012780"/>
          <a:ext cx="2340224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72873"/>
              </p:ext>
            </p:extLst>
          </p:nvPr>
        </p:nvGraphicFramePr>
        <p:xfrm>
          <a:off x="1342020" y="3608163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4453719" y="2997426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141747" y="290066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5726618" y="2900662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4882490" y="3647978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819754"/>
              </p:ext>
            </p:extLst>
          </p:nvPr>
        </p:nvGraphicFramePr>
        <p:xfrm>
          <a:off x="933705" y="3533931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tângulo de cantos arredondados 26"/>
          <p:cNvSpPr/>
          <p:nvPr/>
        </p:nvSpPr>
        <p:spPr>
          <a:xfrm>
            <a:off x="4159898" y="354220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5744769" y="354220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150604" y="4697979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Compara as seguintes frações, completando os espaços em branco com os sinais de   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Usa a reta numérica para te ajudar.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390354" y="5595271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417486" y="7860646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3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9791"/>
              </p:ext>
            </p:extLst>
          </p:nvPr>
        </p:nvGraphicFramePr>
        <p:xfrm>
          <a:off x="691238" y="5919920"/>
          <a:ext cx="3600000" cy="37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4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33" name="Retângulo 32"/>
          <p:cNvSpPr/>
          <p:nvPr/>
        </p:nvSpPr>
        <p:spPr>
          <a:xfrm>
            <a:off x="903698" y="6298934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3793743" y="6236817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452503"/>
              </p:ext>
            </p:extLst>
          </p:nvPr>
        </p:nvGraphicFramePr>
        <p:xfrm>
          <a:off x="2108300" y="6242603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312118"/>
              </p:ext>
            </p:extLst>
          </p:nvPr>
        </p:nvGraphicFramePr>
        <p:xfrm>
          <a:off x="3256493" y="7102828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440349"/>
              </p:ext>
            </p:extLst>
          </p:nvPr>
        </p:nvGraphicFramePr>
        <p:xfrm>
          <a:off x="4885736" y="6366392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808939"/>
              </p:ext>
            </p:extLst>
          </p:nvPr>
        </p:nvGraphicFramePr>
        <p:xfrm>
          <a:off x="5744769" y="6373131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2" name="Retângulo 41"/>
          <p:cNvSpPr/>
          <p:nvPr/>
        </p:nvSpPr>
        <p:spPr>
          <a:xfrm>
            <a:off x="5200340" y="6468799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43" name="Tabela 1"/>
          <p:cNvGraphicFramePr>
            <a:graphicFrameLocks noGrp="1"/>
          </p:cNvGraphicFramePr>
          <p:nvPr>
            <p:extLst/>
          </p:nvPr>
        </p:nvGraphicFramePr>
        <p:xfrm>
          <a:off x="707780" y="8243664"/>
          <a:ext cx="3600000" cy="27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89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44" name="Retângulo 43"/>
          <p:cNvSpPr/>
          <p:nvPr/>
        </p:nvSpPr>
        <p:spPr>
          <a:xfrm>
            <a:off x="959391" y="844494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45" name="Retângulo 44"/>
          <p:cNvSpPr/>
          <p:nvPr/>
        </p:nvSpPr>
        <p:spPr>
          <a:xfrm>
            <a:off x="3793743" y="844043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46" name="Tabe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061630"/>
              </p:ext>
            </p:extLst>
          </p:nvPr>
        </p:nvGraphicFramePr>
        <p:xfrm>
          <a:off x="2402533" y="8490467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1" name="Tabela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908870"/>
              </p:ext>
            </p:extLst>
          </p:nvPr>
        </p:nvGraphicFramePr>
        <p:xfrm>
          <a:off x="4885736" y="8592099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e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479826"/>
              </p:ext>
            </p:extLst>
          </p:nvPr>
        </p:nvGraphicFramePr>
        <p:xfrm>
          <a:off x="5744769" y="8598838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3" name="Retângulo 52"/>
          <p:cNvSpPr/>
          <p:nvPr/>
        </p:nvSpPr>
        <p:spPr>
          <a:xfrm>
            <a:off x="5200340" y="8694506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55" name="Tabela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064971"/>
              </p:ext>
            </p:extLst>
          </p:nvPr>
        </p:nvGraphicFramePr>
        <p:xfrm>
          <a:off x="1350686" y="1430677"/>
          <a:ext cx="2499360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57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073800"/>
              </p:ext>
            </p:extLst>
          </p:nvPr>
        </p:nvGraphicFramePr>
        <p:xfrm>
          <a:off x="691238" y="6769122"/>
          <a:ext cx="3600000" cy="37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8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4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58" name="Retângulo 57"/>
          <p:cNvSpPr/>
          <p:nvPr/>
        </p:nvSpPr>
        <p:spPr>
          <a:xfrm>
            <a:off x="903698" y="7148136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59" name="Retângulo 58"/>
          <p:cNvSpPr/>
          <p:nvPr/>
        </p:nvSpPr>
        <p:spPr>
          <a:xfrm>
            <a:off x="3793743" y="708601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60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204102"/>
              </p:ext>
            </p:extLst>
          </p:nvPr>
        </p:nvGraphicFramePr>
        <p:xfrm>
          <a:off x="707780" y="9013073"/>
          <a:ext cx="3600000" cy="27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89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61" name="Retângulo 60"/>
          <p:cNvSpPr/>
          <p:nvPr/>
        </p:nvSpPr>
        <p:spPr>
          <a:xfrm>
            <a:off x="954128" y="924972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3785161" y="920843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63" name="Tabela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072306"/>
              </p:ext>
            </p:extLst>
          </p:nvPr>
        </p:nvGraphicFramePr>
        <p:xfrm>
          <a:off x="2882212" y="9220467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0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604155"/>
              </p:ext>
            </p:extLst>
          </p:nvPr>
        </p:nvGraphicFramePr>
        <p:xfrm>
          <a:off x="4165851" y="1988376"/>
          <a:ext cx="28513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6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909704"/>
              </p:ext>
            </p:extLst>
          </p:nvPr>
        </p:nvGraphicFramePr>
        <p:xfrm>
          <a:off x="5723264" y="1985570"/>
          <a:ext cx="28270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289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278" y="266420"/>
            <a:ext cx="6366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Nas figuras que se seguem, o todo foi dividido em 6 partes iguais.</a:t>
            </a:r>
          </a:p>
          <a:p>
            <a:pPr marL="444500" indent="-2619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a)	Indica a fração que representa a porção sombreada de cada figura.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405834" y="2775457"/>
            <a:ext cx="5320871" cy="14508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frações acima, qual é a maior? 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Das frações acima, qual é a menor?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Coloca as frações por ordem crescente do seu valor.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181425" y="5374396"/>
            <a:ext cx="63661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Nas figuras seguintes, o todo foi dividido em sete partes iguais.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Completa, sombreando as figuras ou escrevendo as frações.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352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b)	Escreve as frações por ordem decrescente do seu valor.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2B6F4B0-3DE7-44A7-8E86-E821CB9E4B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3513" y="1055704"/>
            <a:ext cx="2763307" cy="1054420"/>
          </a:xfrm>
          <a:prstGeom prst="rect">
            <a:avLst/>
          </a:prstGeom>
        </p:spPr>
      </p:pic>
      <p:grpSp>
        <p:nvGrpSpPr>
          <p:cNvPr id="54" name="Grupo 53">
            <a:extLst>
              <a:ext uri="{FF2B5EF4-FFF2-40B4-BE49-F238E27FC236}">
                <a16:creationId xmlns:a16="http://schemas.microsoft.com/office/drawing/2014/main" id="{5A798865-6B20-430A-A066-243AD885E98F}"/>
              </a:ext>
            </a:extLst>
          </p:cNvPr>
          <p:cNvGrpSpPr/>
          <p:nvPr/>
        </p:nvGrpSpPr>
        <p:grpSpPr>
          <a:xfrm>
            <a:off x="2126974" y="2020907"/>
            <a:ext cx="490250" cy="588854"/>
            <a:chOff x="308243" y="2365369"/>
            <a:chExt cx="490250" cy="588854"/>
          </a:xfrm>
        </p:grpSpPr>
        <p:sp>
          <p:nvSpPr>
            <p:cNvPr id="64" name="Rectangle 37">
              <a:extLst>
                <a:ext uri="{FF2B5EF4-FFF2-40B4-BE49-F238E27FC236}">
                  <a16:creationId xmlns:a16="http://schemas.microsoft.com/office/drawing/2014/main" id="{0E6E28C1-826C-49CA-A113-93C56191AE9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38">
              <a:extLst>
                <a:ext uri="{FF2B5EF4-FFF2-40B4-BE49-F238E27FC236}">
                  <a16:creationId xmlns:a16="http://schemas.microsoft.com/office/drawing/2014/main" id="{2B77B6D1-9E34-4EA6-88CA-26F5D95C8CFE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Straight Connector 39">
              <a:extLst>
                <a:ext uri="{FF2B5EF4-FFF2-40B4-BE49-F238E27FC236}">
                  <a16:creationId xmlns:a16="http://schemas.microsoft.com/office/drawing/2014/main" id="{3B7A3D45-25BB-44BF-9F63-A5503407CBF7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7" name="Grupo 66">
            <a:extLst>
              <a:ext uri="{FF2B5EF4-FFF2-40B4-BE49-F238E27FC236}">
                <a16:creationId xmlns:a16="http://schemas.microsoft.com/office/drawing/2014/main" id="{D2180AEA-FA17-4FD8-A77C-838889C60706}"/>
              </a:ext>
            </a:extLst>
          </p:cNvPr>
          <p:cNvGrpSpPr/>
          <p:nvPr/>
        </p:nvGrpSpPr>
        <p:grpSpPr>
          <a:xfrm>
            <a:off x="3016658" y="2015892"/>
            <a:ext cx="490250" cy="588854"/>
            <a:chOff x="308243" y="2365369"/>
            <a:chExt cx="490250" cy="588854"/>
          </a:xfrm>
        </p:grpSpPr>
        <p:sp>
          <p:nvSpPr>
            <p:cNvPr id="68" name="Rectangle 37">
              <a:extLst>
                <a:ext uri="{FF2B5EF4-FFF2-40B4-BE49-F238E27FC236}">
                  <a16:creationId xmlns:a16="http://schemas.microsoft.com/office/drawing/2014/main" id="{C6DF6896-CC48-4666-8223-17341E2C29F5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38">
              <a:extLst>
                <a:ext uri="{FF2B5EF4-FFF2-40B4-BE49-F238E27FC236}">
                  <a16:creationId xmlns:a16="http://schemas.microsoft.com/office/drawing/2014/main" id="{07A63972-EE54-411A-A2B0-D4751FC64AC9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" name="Straight Connector 39">
              <a:extLst>
                <a:ext uri="{FF2B5EF4-FFF2-40B4-BE49-F238E27FC236}">
                  <a16:creationId xmlns:a16="http://schemas.microsoft.com/office/drawing/2014/main" id="{39FFDA25-2931-4510-9FF6-C8CEAC29BADB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1" name="Grupo 70">
            <a:extLst>
              <a:ext uri="{FF2B5EF4-FFF2-40B4-BE49-F238E27FC236}">
                <a16:creationId xmlns:a16="http://schemas.microsoft.com/office/drawing/2014/main" id="{6C849577-D8B0-4E97-A186-D97AA5B1B979}"/>
              </a:ext>
            </a:extLst>
          </p:cNvPr>
          <p:cNvGrpSpPr/>
          <p:nvPr/>
        </p:nvGrpSpPr>
        <p:grpSpPr>
          <a:xfrm>
            <a:off x="3933145" y="2022144"/>
            <a:ext cx="490250" cy="588854"/>
            <a:chOff x="308243" y="2365369"/>
            <a:chExt cx="490250" cy="588854"/>
          </a:xfrm>
        </p:grpSpPr>
        <p:sp>
          <p:nvSpPr>
            <p:cNvPr id="72" name="Rectangle 37">
              <a:extLst>
                <a:ext uri="{FF2B5EF4-FFF2-40B4-BE49-F238E27FC236}">
                  <a16:creationId xmlns:a16="http://schemas.microsoft.com/office/drawing/2014/main" id="{A046EC46-CF20-4777-B53B-178F9512F61C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38">
              <a:extLst>
                <a:ext uri="{FF2B5EF4-FFF2-40B4-BE49-F238E27FC236}">
                  <a16:creationId xmlns:a16="http://schemas.microsoft.com/office/drawing/2014/main" id="{3FCE2104-D267-408A-B067-4E9584D02581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4" name="Straight Connector 39">
              <a:extLst>
                <a:ext uri="{FF2B5EF4-FFF2-40B4-BE49-F238E27FC236}">
                  <a16:creationId xmlns:a16="http://schemas.microsoft.com/office/drawing/2014/main" id="{B5ECA9D2-9B96-427D-B54D-014E15597EBD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B7C2A6A4-2ECA-4475-A9AB-FC458129CF67}"/>
              </a:ext>
            </a:extLst>
          </p:cNvPr>
          <p:cNvGrpSpPr>
            <a:grpSpLocks noChangeAspect="1"/>
          </p:cNvGrpSpPr>
          <p:nvPr/>
        </p:nvGrpSpPr>
        <p:grpSpPr>
          <a:xfrm>
            <a:off x="3214043" y="2848331"/>
            <a:ext cx="338272" cy="406307"/>
            <a:chOff x="308243" y="2365369"/>
            <a:chExt cx="490250" cy="588854"/>
          </a:xfrm>
        </p:grpSpPr>
        <p:sp>
          <p:nvSpPr>
            <p:cNvPr id="76" name="Rectangle 37">
              <a:extLst>
                <a:ext uri="{FF2B5EF4-FFF2-40B4-BE49-F238E27FC236}">
                  <a16:creationId xmlns:a16="http://schemas.microsoft.com/office/drawing/2014/main" id="{56956A42-4797-4996-98E8-32B52FC954A5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38">
              <a:extLst>
                <a:ext uri="{FF2B5EF4-FFF2-40B4-BE49-F238E27FC236}">
                  <a16:creationId xmlns:a16="http://schemas.microsoft.com/office/drawing/2014/main" id="{E6D71CA7-394F-4786-A7FE-22422A44F76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39">
              <a:extLst>
                <a:ext uri="{FF2B5EF4-FFF2-40B4-BE49-F238E27FC236}">
                  <a16:creationId xmlns:a16="http://schemas.microsoft.com/office/drawing/2014/main" id="{C83585E3-1064-4029-ADE0-5ACB66A06250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9" name="Grupo 78">
            <a:extLst>
              <a:ext uri="{FF2B5EF4-FFF2-40B4-BE49-F238E27FC236}">
                <a16:creationId xmlns:a16="http://schemas.microsoft.com/office/drawing/2014/main" id="{E33AF7C0-FCDE-4454-9A2C-3EBF1461ED38}"/>
              </a:ext>
            </a:extLst>
          </p:cNvPr>
          <p:cNvGrpSpPr>
            <a:grpSpLocks noChangeAspect="1"/>
          </p:cNvGrpSpPr>
          <p:nvPr/>
        </p:nvGrpSpPr>
        <p:grpSpPr>
          <a:xfrm>
            <a:off x="3261783" y="3373483"/>
            <a:ext cx="338272" cy="406307"/>
            <a:chOff x="308243" y="2365369"/>
            <a:chExt cx="490250" cy="588854"/>
          </a:xfrm>
        </p:grpSpPr>
        <p:sp>
          <p:nvSpPr>
            <p:cNvPr id="80" name="Rectangle 37">
              <a:extLst>
                <a:ext uri="{FF2B5EF4-FFF2-40B4-BE49-F238E27FC236}">
                  <a16:creationId xmlns:a16="http://schemas.microsoft.com/office/drawing/2014/main" id="{695D8E45-98AA-4F11-809B-0136BACD0C5F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tangle 38">
              <a:extLst>
                <a:ext uri="{FF2B5EF4-FFF2-40B4-BE49-F238E27FC236}">
                  <a16:creationId xmlns:a16="http://schemas.microsoft.com/office/drawing/2014/main" id="{61CBDCB3-E096-455F-AD44-89F099E0D18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Straight Connector 39">
              <a:extLst>
                <a:ext uri="{FF2B5EF4-FFF2-40B4-BE49-F238E27FC236}">
                  <a16:creationId xmlns:a16="http://schemas.microsoft.com/office/drawing/2014/main" id="{0E2FD729-365F-4DCA-9996-CA0898B4E891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C2682E95-FE29-4459-A19B-0EE72F548358}"/>
              </a:ext>
            </a:extLst>
          </p:cNvPr>
          <p:cNvGrpSpPr/>
          <p:nvPr/>
        </p:nvGrpSpPr>
        <p:grpSpPr>
          <a:xfrm>
            <a:off x="1759295" y="4391048"/>
            <a:ext cx="2232867" cy="595105"/>
            <a:chOff x="1740621" y="4391048"/>
            <a:chExt cx="2232867" cy="595105"/>
          </a:xfrm>
        </p:grpSpPr>
        <p:grpSp>
          <p:nvGrpSpPr>
            <p:cNvPr id="83" name="Grupo 82">
              <a:extLst>
                <a:ext uri="{FF2B5EF4-FFF2-40B4-BE49-F238E27FC236}">
                  <a16:creationId xmlns:a16="http://schemas.microsoft.com/office/drawing/2014/main" id="{A4C673BE-983C-4FDB-B29F-A6AA73C0E9E3}"/>
                </a:ext>
              </a:extLst>
            </p:cNvPr>
            <p:cNvGrpSpPr/>
            <p:nvPr/>
          </p:nvGrpSpPr>
          <p:grpSpPr>
            <a:xfrm>
              <a:off x="1740621" y="4391048"/>
              <a:ext cx="490250" cy="588854"/>
              <a:chOff x="308243" y="2365369"/>
              <a:chExt cx="490250" cy="588854"/>
            </a:xfrm>
          </p:grpSpPr>
          <p:sp>
            <p:nvSpPr>
              <p:cNvPr id="84" name="Rectangle 37">
                <a:extLst>
                  <a:ext uri="{FF2B5EF4-FFF2-40B4-BE49-F238E27FC236}">
                    <a16:creationId xmlns:a16="http://schemas.microsoft.com/office/drawing/2014/main" id="{EE733AB5-CDB7-40B6-BFBF-9E4EC16A153C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Rectangle 38">
                <a:extLst>
                  <a:ext uri="{FF2B5EF4-FFF2-40B4-BE49-F238E27FC236}">
                    <a16:creationId xmlns:a16="http://schemas.microsoft.com/office/drawing/2014/main" id="{ECCD7A5E-F056-4F4D-8793-241A95A77AE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6" name="Straight Connector 39">
                <a:extLst>
                  <a:ext uri="{FF2B5EF4-FFF2-40B4-BE49-F238E27FC236}">
                    <a16:creationId xmlns:a16="http://schemas.microsoft.com/office/drawing/2014/main" id="{3F921C74-4DA8-40FA-9418-24CEC87C17DF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8" name="Retângulo 17">
              <a:extLst>
                <a:ext uri="{FF2B5EF4-FFF2-40B4-BE49-F238E27FC236}">
                  <a16:creationId xmlns:a16="http://schemas.microsoft.com/office/drawing/2014/main" id="{636373B1-2B54-4487-8AB2-3B8BCA60EA1B}"/>
                </a:ext>
              </a:extLst>
            </p:cNvPr>
            <p:cNvSpPr/>
            <p:nvPr/>
          </p:nvSpPr>
          <p:spPr>
            <a:xfrm>
              <a:off x="2234348" y="4460894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87" name="Grupo 86">
              <a:extLst>
                <a:ext uri="{FF2B5EF4-FFF2-40B4-BE49-F238E27FC236}">
                  <a16:creationId xmlns:a16="http://schemas.microsoft.com/office/drawing/2014/main" id="{8101D8FA-ADEA-4E9B-A018-D751DCC3055A}"/>
                </a:ext>
              </a:extLst>
            </p:cNvPr>
            <p:cNvGrpSpPr/>
            <p:nvPr/>
          </p:nvGrpSpPr>
          <p:grpSpPr>
            <a:xfrm>
              <a:off x="2598550" y="4397299"/>
              <a:ext cx="490250" cy="588854"/>
              <a:chOff x="308243" y="2365369"/>
              <a:chExt cx="490250" cy="588854"/>
            </a:xfrm>
          </p:grpSpPr>
          <p:sp>
            <p:nvSpPr>
              <p:cNvPr id="88" name="Rectangle 37">
                <a:extLst>
                  <a:ext uri="{FF2B5EF4-FFF2-40B4-BE49-F238E27FC236}">
                    <a16:creationId xmlns:a16="http://schemas.microsoft.com/office/drawing/2014/main" id="{1D0F2267-89AD-4529-AE7B-46254872D28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Rectangle 38">
                <a:extLst>
                  <a:ext uri="{FF2B5EF4-FFF2-40B4-BE49-F238E27FC236}">
                    <a16:creationId xmlns:a16="http://schemas.microsoft.com/office/drawing/2014/main" id="{BF1F94DE-D46B-4B7D-AC19-6594F759802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0" name="Straight Connector 39">
                <a:extLst>
                  <a:ext uri="{FF2B5EF4-FFF2-40B4-BE49-F238E27FC236}">
                    <a16:creationId xmlns:a16="http://schemas.microsoft.com/office/drawing/2014/main" id="{AF23D98E-CABB-4DB1-B162-6EB633CC03DE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91" name="Retângulo 90">
              <a:extLst>
                <a:ext uri="{FF2B5EF4-FFF2-40B4-BE49-F238E27FC236}">
                  <a16:creationId xmlns:a16="http://schemas.microsoft.com/office/drawing/2014/main" id="{E331D6C3-CE5E-416D-9D63-EE17F1A13BF5}"/>
                </a:ext>
              </a:extLst>
            </p:cNvPr>
            <p:cNvSpPr/>
            <p:nvPr/>
          </p:nvSpPr>
          <p:spPr>
            <a:xfrm>
              <a:off x="3124032" y="4454355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92" name="Grupo 91">
              <a:extLst>
                <a:ext uri="{FF2B5EF4-FFF2-40B4-BE49-F238E27FC236}">
                  <a16:creationId xmlns:a16="http://schemas.microsoft.com/office/drawing/2014/main" id="{2E604149-6EC4-41D9-95E5-F3881B895E8B}"/>
                </a:ext>
              </a:extLst>
            </p:cNvPr>
            <p:cNvGrpSpPr/>
            <p:nvPr/>
          </p:nvGrpSpPr>
          <p:grpSpPr>
            <a:xfrm>
              <a:off x="3483238" y="4391048"/>
              <a:ext cx="490250" cy="588854"/>
              <a:chOff x="308243" y="2365369"/>
              <a:chExt cx="490250" cy="588854"/>
            </a:xfrm>
          </p:grpSpPr>
          <p:sp>
            <p:nvSpPr>
              <p:cNvPr id="93" name="Rectangle 37">
                <a:extLst>
                  <a:ext uri="{FF2B5EF4-FFF2-40B4-BE49-F238E27FC236}">
                    <a16:creationId xmlns:a16="http://schemas.microsoft.com/office/drawing/2014/main" id="{7455CA35-05AA-4F57-9FFB-9A1C4254FCB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Rectangle 38">
                <a:extLst>
                  <a:ext uri="{FF2B5EF4-FFF2-40B4-BE49-F238E27FC236}">
                    <a16:creationId xmlns:a16="http://schemas.microsoft.com/office/drawing/2014/main" id="{BA87C837-5D95-4A71-B20E-343B5DF52D8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5" name="Straight Connector 39">
                <a:extLst>
                  <a:ext uri="{FF2B5EF4-FFF2-40B4-BE49-F238E27FC236}">
                    <a16:creationId xmlns:a16="http://schemas.microsoft.com/office/drawing/2014/main" id="{A507275B-4DAA-4CD1-B74B-07BC8A2C605F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aphicFrame>
        <p:nvGraphicFramePr>
          <p:cNvPr id="24" name="Tabela 23">
            <a:extLst>
              <a:ext uri="{FF2B5EF4-FFF2-40B4-BE49-F238E27FC236}">
                <a16:creationId xmlns:a16="http://schemas.microsoft.com/office/drawing/2014/main" id="{8CDF4202-F6E2-40F1-A885-AC57FC5A7A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336619"/>
              </p:ext>
            </p:extLst>
          </p:nvPr>
        </p:nvGraphicFramePr>
        <p:xfrm>
          <a:off x="979199" y="6259491"/>
          <a:ext cx="3780000" cy="183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113827237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02448111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70783561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61032254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20119212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88009352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8368686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87611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197095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78021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207149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76249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21052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48082680"/>
                  </a:ext>
                </a:extLst>
              </a:tr>
            </a:tbl>
          </a:graphicData>
        </a:graphic>
      </p:graphicFrame>
      <p:grpSp>
        <p:nvGrpSpPr>
          <p:cNvPr id="104" name="Grupo 103">
            <a:extLst>
              <a:ext uri="{FF2B5EF4-FFF2-40B4-BE49-F238E27FC236}">
                <a16:creationId xmlns:a16="http://schemas.microsoft.com/office/drawing/2014/main" id="{78375B6B-6EE0-41E7-947B-2F2282A5ABD1}"/>
              </a:ext>
            </a:extLst>
          </p:cNvPr>
          <p:cNvGrpSpPr/>
          <p:nvPr/>
        </p:nvGrpSpPr>
        <p:grpSpPr>
          <a:xfrm>
            <a:off x="4878203" y="6717518"/>
            <a:ext cx="367687" cy="457806"/>
            <a:chOff x="308243" y="2384705"/>
            <a:chExt cx="490250" cy="549608"/>
          </a:xfrm>
        </p:grpSpPr>
        <p:sp>
          <p:nvSpPr>
            <p:cNvPr id="105" name="Rectangle 37">
              <a:extLst>
                <a:ext uri="{FF2B5EF4-FFF2-40B4-BE49-F238E27FC236}">
                  <a16:creationId xmlns:a16="http://schemas.microsoft.com/office/drawing/2014/main" id="{58114F82-4543-44B4-8394-1191D4323758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Rectangle 38">
              <a:extLst>
                <a:ext uri="{FF2B5EF4-FFF2-40B4-BE49-F238E27FC236}">
                  <a16:creationId xmlns:a16="http://schemas.microsoft.com/office/drawing/2014/main" id="{76BB1315-890E-42CC-90F2-C27D485A8D18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cxnSp>
          <p:nvCxnSpPr>
            <p:cNvPr id="107" name="Straight Connector 39">
              <a:extLst>
                <a:ext uri="{FF2B5EF4-FFF2-40B4-BE49-F238E27FC236}">
                  <a16:creationId xmlns:a16="http://schemas.microsoft.com/office/drawing/2014/main" id="{C9CBB59B-7C68-43B8-84A7-EC6B3BF78D4A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12" name="Grupo 111">
            <a:extLst>
              <a:ext uri="{FF2B5EF4-FFF2-40B4-BE49-F238E27FC236}">
                <a16:creationId xmlns:a16="http://schemas.microsoft.com/office/drawing/2014/main" id="{2F1C1264-1F85-4C90-9AF3-D32A9F38A18C}"/>
              </a:ext>
            </a:extLst>
          </p:cNvPr>
          <p:cNvGrpSpPr/>
          <p:nvPr/>
        </p:nvGrpSpPr>
        <p:grpSpPr>
          <a:xfrm>
            <a:off x="4878203" y="7734868"/>
            <a:ext cx="367687" cy="457806"/>
            <a:chOff x="308243" y="2384705"/>
            <a:chExt cx="490250" cy="549608"/>
          </a:xfrm>
        </p:grpSpPr>
        <p:sp>
          <p:nvSpPr>
            <p:cNvPr id="113" name="Rectangle 37">
              <a:extLst>
                <a:ext uri="{FF2B5EF4-FFF2-40B4-BE49-F238E27FC236}">
                  <a16:creationId xmlns:a16="http://schemas.microsoft.com/office/drawing/2014/main" id="{3F958BF8-AE06-4658-ABF2-51BAF59EB70D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Rectangle 38">
              <a:extLst>
                <a:ext uri="{FF2B5EF4-FFF2-40B4-BE49-F238E27FC236}">
                  <a16:creationId xmlns:a16="http://schemas.microsoft.com/office/drawing/2014/main" id="{9DC1CEC2-4C30-4CFA-9727-3D276E07E0BD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cxnSp>
          <p:nvCxnSpPr>
            <p:cNvPr id="115" name="Straight Connector 39">
              <a:extLst>
                <a:ext uri="{FF2B5EF4-FFF2-40B4-BE49-F238E27FC236}">
                  <a16:creationId xmlns:a16="http://schemas.microsoft.com/office/drawing/2014/main" id="{ABC8F1D9-34D6-434A-97C7-0C14D7EF3B85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66ADE339-41E0-4B57-9656-BF0110475E0E}"/>
              </a:ext>
            </a:extLst>
          </p:cNvPr>
          <p:cNvGrpSpPr/>
          <p:nvPr/>
        </p:nvGrpSpPr>
        <p:grpSpPr>
          <a:xfrm>
            <a:off x="1499818" y="8787902"/>
            <a:ext cx="3027475" cy="607469"/>
            <a:chOff x="1499818" y="8787902"/>
            <a:chExt cx="3027475" cy="607469"/>
          </a:xfrm>
        </p:grpSpPr>
        <p:grpSp>
          <p:nvGrpSpPr>
            <p:cNvPr id="117" name="Grupo 116">
              <a:extLst>
                <a:ext uri="{FF2B5EF4-FFF2-40B4-BE49-F238E27FC236}">
                  <a16:creationId xmlns:a16="http://schemas.microsoft.com/office/drawing/2014/main" id="{123715A9-C0A8-4572-86E9-85EA08073C0F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128" name="Rectangle 37">
                <a:extLst>
                  <a:ext uri="{FF2B5EF4-FFF2-40B4-BE49-F238E27FC236}">
                    <a16:creationId xmlns:a16="http://schemas.microsoft.com/office/drawing/2014/main" id="{03254579-766E-4F18-BCD8-0F9F25B3276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Rectangle 38">
                <a:extLst>
                  <a:ext uri="{FF2B5EF4-FFF2-40B4-BE49-F238E27FC236}">
                    <a16:creationId xmlns:a16="http://schemas.microsoft.com/office/drawing/2014/main" id="{058BAE08-6A82-4F72-B053-757F879270C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0" name="Straight Connector 39">
                <a:extLst>
                  <a:ext uri="{FF2B5EF4-FFF2-40B4-BE49-F238E27FC236}">
                    <a16:creationId xmlns:a16="http://schemas.microsoft.com/office/drawing/2014/main" id="{B5F2B169-7EA8-43D5-AC09-C412AE0C25A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8" name="Retângulo 117">
              <a:extLst>
                <a:ext uri="{FF2B5EF4-FFF2-40B4-BE49-F238E27FC236}">
                  <a16:creationId xmlns:a16="http://schemas.microsoft.com/office/drawing/2014/main" id="{E8794301-D20F-4684-B645-EEB0DCB445D5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  <p:grpSp>
          <p:nvGrpSpPr>
            <p:cNvPr id="119" name="Grupo 118">
              <a:extLst>
                <a:ext uri="{FF2B5EF4-FFF2-40B4-BE49-F238E27FC236}">
                  <a16:creationId xmlns:a16="http://schemas.microsoft.com/office/drawing/2014/main" id="{162D7FBD-20C5-444F-9F1F-35F27E7C2D13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125" name="Rectangle 37">
                <a:extLst>
                  <a:ext uri="{FF2B5EF4-FFF2-40B4-BE49-F238E27FC236}">
                    <a16:creationId xmlns:a16="http://schemas.microsoft.com/office/drawing/2014/main" id="{40073B3E-142C-4E76-A990-2E0CE8FDD5C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Rectangle 38">
                <a:extLst>
                  <a:ext uri="{FF2B5EF4-FFF2-40B4-BE49-F238E27FC236}">
                    <a16:creationId xmlns:a16="http://schemas.microsoft.com/office/drawing/2014/main" id="{A36B3909-C1C1-4556-8B6F-CF4F3AF68DF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Straight Connector 39">
                <a:extLst>
                  <a:ext uri="{FF2B5EF4-FFF2-40B4-BE49-F238E27FC236}">
                    <a16:creationId xmlns:a16="http://schemas.microsoft.com/office/drawing/2014/main" id="{958A0EA5-E68E-4F9A-81F1-98C1212C45B0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20" name="Retângulo 119">
              <a:extLst>
                <a:ext uri="{FF2B5EF4-FFF2-40B4-BE49-F238E27FC236}">
                  <a16:creationId xmlns:a16="http://schemas.microsoft.com/office/drawing/2014/main" id="{DA1A2F83-4721-4928-91A0-636B740B9DE7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  <p:grpSp>
          <p:nvGrpSpPr>
            <p:cNvPr id="121" name="Grupo 120">
              <a:extLst>
                <a:ext uri="{FF2B5EF4-FFF2-40B4-BE49-F238E27FC236}">
                  <a16:creationId xmlns:a16="http://schemas.microsoft.com/office/drawing/2014/main" id="{E0FA1441-C588-403E-B752-C448939516CE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122" name="Rectangle 37">
                <a:extLst>
                  <a:ext uri="{FF2B5EF4-FFF2-40B4-BE49-F238E27FC236}">
                    <a16:creationId xmlns:a16="http://schemas.microsoft.com/office/drawing/2014/main" id="{0973DE06-511A-4A41-BA01-70D38A4DF6A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38">
                <a:extLst>
                  <a:ext uri="{FF2B5EF4-FFF2-40B4-BE49-F238E27FC236}">
                    <a16:creationId xmlns:a16="http://schemas.microsoft.com/office/drawing/2014/main" id="{BDA2C010-8488-4F83-966B-CC8AAE3CBB2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4" name="Straight Connector 39">
                <a:extLst>
                  <a:ext uri="{FF2B5EF4-FFF2-40B4-BE49-F238E27FC236}">
                    <a16:creationId xmlns:a16="http://schemas.microsoft.com/office/drawing/2014/main" id="{C70905CD-C0C1-4DED-8999-790945885A7E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1" name="Grupo 130">
              <a:extLst>
                <a:ext uri="{FF2B5EF4-FFF2-40B4-BE49-F238E27FC236}">
                  <a16:creationId xmlns:a16="http://schemas.microsoft.com/office/drawing/2014/main" id="{CCAD4C62-E6B2-4F37-9073-D287C2307619}"/>
                </a:ext>
              </a:extLst>
            </p:cNvPr>
            <p:cNvGrpSpPr/>
            <p:nvPr/>
          </p:nvGrpSpPr>
          <p:grpSpPr>
            <a:xfrm>
              <a:off x="4037043" y="8787902"/>
              <a:ext cx="490250" cy="588854"/>
              <a:chOff x="308243" y="2365369"/>
              <a:chExt cx="490250" cy="588854"/>
            </a:xfrm>
          </p:grpSpPr>
          <p:sp>
            <p:nvSpPr>
              <p:cNvPr id="132" name="Rectangle 37">
                <a:extLst>
                  <a:ext uri="{FF2B5EF4-FFF2-40B4-BE49-F238E27FC236}">
                    <a16:creationId xmlns:a16="http://schemas.microsoft.com/office/drawing/2014/main" id="{9BDBDE20-1894-43DD-AD51-25500D66B14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Rectangle 38">
                <a:extLst>
                  <a:ext uri="{FF2B5EF4-FFF2-40B4-BE49-F238E27FC236}">
                    <a16:creationId xmlns:a16="http://schemas.microsoft.com/office/drawing/2014/main" id="{E9B9A284-E949-4D53-A915-0E9AC794E56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4" name="Straight Connector 39">
                <a:extLst>
                  <a:ext uri="{FF2B5EF4-FFF2-40B4-BE49-F238E27FC236}">
                    <a16:creationId xmlns:a16="http://schemas.microsoft.com/office/drawing/2014/main" id="{4ADBA8E4-13FF-4C04-B50A-57E983DA83B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35" name="Retângulo 134">
              <a:extLst>
                <a:ext uri="{FF2B5EF4-FFF2-40B4-BE49-F238E27FC236}">
                  <a16:creationId xmlns:a16="http://schemas.microsoft.com/office/drawing/2014/main" id="{6BCDEBCC-8A64-4A94-92A0-7F1CE4F7D354}"/>
                </a:ext>
              </a:extLst>
            </p:cNvPr>
            <p:cNvSpPr/>
            <p:nvPr/>
          </p:nvSpPr>
          <p:spPr>
            <a:xfrm>
              <a:off x="3711076" y="8870111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</p:grpSp>
      <p:graphicFrame>
        <p:nvGraphicFramePr>
          <p:cNvPr id="96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05697"/>
              </p:ext>
            </p:extLst>
          </p:nvPr>
        </p:nvGraphicFramePr>
        <p:xfrm>
          <a:off x="4949536" y="7195153"/>
          <a:ext cx="22284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7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302409"/>
              </p:ext>
            </p:extLst>
          </p:nvPr>
        </p:nvGraphicFramePr>
        <p:xfrm>
          <a:off x="4948664" y="6157884"/>
          <a:ext cx="222844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599">
                <a:tc>
                  <a:txBody>
                    <a:bodyPr/>
                    <a:lstStyle/>
                    <a:p>
                      <a:pPr algn="ctr"/>
                      <a:r>
                        <a:rPr lang="pt-PT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93889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4" y="1335111"/>
            <a:ext cx="5935045" cy="307777"/>
          </a:xfrm>
          <a:prstGeom prst="rect">
            <a:avLst/>
          </a:prstGeom>
          <a:solidFill>
            <a:srgbClr val="33CC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Comparação e ordenação de frações com o mesmo numerador</a:t>
            </a:r>
          </a:p>
        </p:txBody>
      </p:sp>
      <p:sp>
        <p:nvSpPr>
          <p:cNvPr id="3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99243" y="1907665"/>
            <a:ext cx="636615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Compara as seguintes frações, completando as frases ao lado. Podes representar primeiro as frações nos modelos apresentados, pintando as porções correspondentes.</a:t>
            </a:r>
          </a:p>
          <a:p>
            <a:pPr marL="185738" indent="-185738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33272" y="2898237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8" name="Retângulo 7"/>
          <p:cNvSpPr/>
          <p:nvPr/>
        </p:nvSpPr>
        <p:spPr>
          <a:xfrm>
            <a:off x="430814" y="4840459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114969"/>
              </p:ext>
            </p:extLst>
          </p:nvPr>
        </p:nvGraphicFramePr>
        <p:xfrm>
          <a:off x="961954" y="280680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080966"/>
              </p:ext>
            </p:extLst>
          </p:nvPr>
        </p:nvGraphicFramePr>
        <p:xfrm>
          <a:off x="1380930" y="2852036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244101"/>
              </p:ext>
            </p:extLst>
          </p:nvPr>
        </p:nvGraphicFramePr>
        <p:xfrm>
          <a:off x="1380930" y="3447419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942772"/>
              </p:ext>
            </p:extLst>
          </p:nvPr>
        </p:nvGraphicFramePr>
        <p:xfrm>
          <a:off x="961954" y="3391335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4463446" y="3169101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18" name="Retângulo de cantos arredondados 17"/>
          <p:cNvSpPr/>
          <p:nvPr/>
        </p:nvSpPr>
        <p:spPr>
          <a:xfrm>
            <a:off x="4140197" y="3052124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9" name="Retângulo de cantos arredondados 18"/>
          <p:cNvSpPr/>
          <p:nvPr/>
        </p:nvSpPr>
        <p:spPr>
          <a:xfrm>
            <a:off x="5725068" y="305212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935117"/>
              </p:ext>
            </p:extLst>
          </p:nvPr>
        </p:nvGraphicFramePr>
        <p:xfrm>
          <a:off x="961954" y="4595142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663912"/>
              </p:ext>
            </p:extLst>
          </p:nvPr>
        </p:nvGraphicFramePr>
        <p:xfrm>
          <a:off x="1380930" y="4640370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08503"/>
              </p:ext>
            </p:extLst>
          </p:nvPr>
        </p:nvGraphicFramePr>
        <p:xfrm>
          <a:off x="1380930" y="5235753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23" name="Tabela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63828"/>
              </p:ext>
            </p:extLst>
          </p:nvPr>
        </p:nvGraphicFramePr>
        <p:xfrm>
          <a:off x="961954" y="5179669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CaixaDeTexto 23"/>
          <p:cNvSpPr txBox="1"/>
          <p:nvPr/>
        </p:nvSpPr>
        <p:spPr>
          <a:xfrm>
            <a:off x="4463446" y="4957435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4140197" y="484045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5725068" y="484045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440432" y="6428703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631513"/>
              </p:ext>
            </p:extLst>
          </p:nvPr>
        </p:nvGraphicFramePr>
        <p:xfrm>
          <a:off x="914527" y="6183386"/>
          <a:ext cx="28870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231160"/>
              </p:ext>
            </p:extLst>
          </p:nvPr>
        </p:nvGraphicFramePr>
        <p:xfrm>
          <a:off x="1380930" y="6228614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636328"/>
              </p:ext>
            </p:extLst>
          </p:nvPr>
        </p:nvGraphicFramePr>
        <p:xfrm>
          <a:off x="1380930" y="6823997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1" name="Tabela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632679"/>
              </p:ext>
            </p:extLst>
          </p:nvPr>
        </p:nvGraphicFramePr>
        <p:xfrm>
          <a:off x="961954" y="676791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CaixaDeTexto 31"/>
          <p:cNvSpPr txBox="1"/>
          <p:nvPr/>
        </p:nvSpPr>
        <p:spPr>
          <a:xfrm>
            <a:off x="4463445" y="6545679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33" name="Retângulo de cantos arredondados 32"/>
          <p:cNvSpPr/>
          <p:nvPr/>
        </p:nvSpPr>
        <p:spPr>
          <a:xfrm>
            <a:off x="4140197" y="6428702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4" name="Retângulo de cantos arredondados 33"/>
          <p:cNvSpPr/>
          <p:nvPr/>
        </p:nvSpPr>
        <p:spPr>
          <a:xfrm>
            <a:off x="5725068" y="6428701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Texto explicativo retangular com cantos arredondados 34"/>
          <p:cNvSpPr/>
          <p:nvPr/>
        </p:nvSpPr>
        <p:spPr>
          <a:xfrm>
            <a:off x="513040" y="7983632"/>
            <a:ext cx="4655930" cy="909874"/>
          </a:xfrm>
          <a:prstGeom prst="wedgeRoundRectCallout">
            <a:avLst>
              <a:gd name="adj1" fmla="val 53400"/>
              <a:gd name="adj2" fmla="val -4159"/>
              <a:gd name="adj3" fmla="val 16667"/>
            </a:avLst>
          </a:prstGeom>
          <a:solidFill>
            <a:srgbClr val="33CC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duas frações têm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mesmo numerador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fração que representa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 número 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a que tem 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menor denominador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Imagem 35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302998" y="8117598"/>
            <a:ext cx="1396750" cy="88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784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0604" y="266420"/>
            <a:ext cx="636615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Compara as seguintes frações, completando os espaços em branco com as frações corretas e os sinais de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Podes representar primeiro as frações nos modelos apresentados, pintando as porções correspondentes.</a:t>
            </a:r>
          </a:p>
          <a:p>
            <a:pPr marL="185738" indent="-185738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94362" y="1411843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86088"/>
              </p:ext>
            </p:extLst>
          </p:nvPr>
        </p:nvGraphicFramePr>
        <p:xfrm>
          <a:off x="923044" y="132041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643651"/>
              </p:ext>
            </p:extLst>
          </p:nvPr>
        </p:nvGraphicFramePr>
        <p:xfrm>
          <a:off x="1342020" y="1365642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11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170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34641"/>
              </p:ext>
            </p:extLst>
          </p:nvPr>
        </p:nvGraphicFramePr>
        <p:xfrm>
          <a:off x="1342020" y="1961025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22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40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523783"/>
              </p:ext>
            </p:extLst>
          </p:nvPr>
        </p:nvGraphicFramePr>
        <p:xfrm>
          <a:off x="884779" y="1886793"/>
          <a:ext cx="25499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4443991" y="1475593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4120742" y="1358616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" name="Retângulo de cantos arredondados 9"/>
          <p:cNvSpPr/>
          <p:nvPr/>
        </p:nvSpPr>
        <p:spPr>
          <a:xfrm>
            <a:off x="5705613" y="1358615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4858067" y="2025263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947001"/>
              </p:ext>
            </p:extLst>
          </p:nvPr>
        </p:nvGraphicFramePr>
        <p:xfrm>
          <a:off x="4174354" y="1987938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Retângulo 13"/>
          <p:cNvSpPr/>
          <p:nvPr/>
        </p:nvSpPr>
        <p:spPr>
          <a:xfrm>
            <a:off x="390354" y="3127513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329847"/>
              </p:ext>
            </p:extLst>
          </p:nvPr>
        </p:nvGraphicFramePr>
        <p:xfrm>
          <a:off x="923044" y="303608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69428"/>
              </p:ext>
            </p:extLst>
          </p:nvPr>
        </p:nvGraphicFramePr>
        <p:xfrm>
          <a:off x="1342020" y="3081312"/>
          <a:ext cx="2340224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056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851482"/>
              </p:ext>
            </p:extLst>
          </p:nvPr>
        </p:nvGraphicFramePr>
        <p:xfrm>
          <a:off x="1342020" y="3676695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4453719" y="3065958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141747" y="2969195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5726618" y="2969194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4882490" y="3716510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2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413384"/>
              </p:ext>
            </p:extLst>
          </p:nvPr>
        </p:nvGraphicFramePr>
        <p:xfrm>
          <a:off x="933705" y="360246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tângulo de cantos arredondados 26"/>
          <p:cNvSpPr/>
          <p:nvPr/>
        </p:nvSpPr>
        <p:spPr>
          <a:xfrm>
            <a:off x="4159898" y="3610741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5744769" y="3610740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150604" y="4689897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Compara as seguintes frações, completando os espaços em branco com os sinais de   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Usa a reta numérica para te ajudar.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390354" y="5615421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389264" y="7804202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3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794264"/>
              </p:ext>
            </p:extLst>
          </p:nvPr>
        </p:nvGraphicFramePr>
        <p:xfrm>
          <a:off x="691238" y="5940070"/>
          <a:ext cx="3541020" cy="37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52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87604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33" name="Retângulo 32"/>
          <p:cNvSpPr/>
          <p:nvPr/>
        </p:nvSpPr>
        <p:spPr>
          <a:xfrm>
            <a:off x="931578" y="626713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3731251" y="6274136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35" name="Tabe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931188"/>
              </p:ext>
            </p:extLst>
          </p:nvPr>
        </p:nvGraphicFramePr>
        <p:xfrm>
          <a:off x="1649887" y="6250042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7" name="Retângulo 36"/>
          <p:cNvSpPr/>
          <p:nvPr/>
        </p:nvSpPr>
        <p:spPr>
          <a:xfrm>
            <a:off x="949495" y="7065383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38" name="Retângulo 37"/>
          <p:cNvSpPr/>
          <p:nvPr/>
        </p:nvSpPr>
        <p:spPr>
          <a:xfrm>
            <a:off x="3743528" y="7075704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39" name="Tabe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326834"/>
              </p:ext>
            </p:extLst>
          </p:nvPr>
        </p:nvGraphicFramePr>
        <p:xfrm>
          <a:off x="1346758" y="7088506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0" name="Tabe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173229"/>
              </p:ext>
            </p:extLst>
          </p:nvPr>
        </p:nvGraphicFramePr>
        <p:xfrm>
          <a:off x="4885736" y="6386542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488707"/>
              </p:ext>
            </p:extLst>
          </p:nvPr>
        </p:nvGraphicFramePr>
        <p:xfrm>
          <a:off x="5744769" y="6393281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2" name="Retângulo 41"/>
          <p:cNvSpPr/>
          <p:nvPr/>
        </p:nvSpPr>
        <p:spPr>
          <a:xfrm>
            <a:off x="5200340" y="6488949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43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18788"/>
              </p:ext>
            </p:extLst>
          </p:nvPr>
        </p:nvGraphicFramePr>
        <p:xfrm>
          <a:off x="707780" y="8187220"/>
          <a:ext cx="3600000" cy="27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36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89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44" name="Retângulo 43"/>
          <p:cNvSpPr/>
          <p:nvPr/>
        </p:nvSpPr>
        <p:spPr>
          <a:xfrm>
            <a:off x="956281" y="837630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45" name="Retângulo 44"/>
          <p:cNvSpPr/>
          <p:nvPr/>
        </p:nvSpPr>
        <p:spPr>
          <a:xfrm>
            <a:off x="3804338" y="8392261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46" name="Tabe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556524"/>
              </p:ext>
            </p:extLst>
          </p:nvPr>
        </p:nvGraphicFramePr>
        <p:xfrm>
          <a:off x="1959674" y="8401355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7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768491"/>
              </p:ext>
            </p:extLst>
          </p:nvPr>
        </p:nvGraphicFramePr>
        <p:xfrm>
          <a:off x="707780" y="9042405"/>
          <a:ext cx="3600000" cy="265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6966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946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6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9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2615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2615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48" name="Retângulo 47"/>
          <p:cNvSpPr/>
          <p:nvPr/>
        </p:nvSpPr>
        <p:spPr>
          <a:xfrm>
            <a:off x="949495" y="927915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49" name="Retângulo 48"/>
          <p:cNvSpPr/>
          <p:nvPr/>
        </p:nvSpPr>
        <p:spPr>
          <a:xfrm>
            <a:off x="3804338" y="9255423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graphicFrame>
        <p:nvGraphicFramePr>
          <p:cNvPr id="50" name="Tabela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471096"/>
              </p:ext>
            </p:extLst>
          </p:nvPr>
        </p:nvGraphicFramePr>
        <p:xfrm>
          <a:off x="2874676" y="9266933"/>
          <a:ext cx="216024" cy="515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1" name="Tabela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192217"/>
              </p:ext>
            </p:extLst>
          </p:nvPr>
        </p:nvGraphicFramePr>
        <p:xfrm>
          <a:off x="4885736" y="8535655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ela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829031"/>
              </p:ext>
            </p:extLst>
          </p:nvPr>
        </p:nvGraphicFramePr>
        <p:xfrm>
          <a:off x="5744769" y="8542394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3" name="Retângulo 52"/>
          <p:cNvSpPr/>
          <p:nvPr/>
        </p:nvSpPr>
        <p:spPr>
          <a:xfrm>
            <a:off x="5200340" y="8638062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54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711822"/>
              </p:ext>
            </p:extLst>
          </p:nvPr>
        </p:nvGraphicFramePr>
        <p:xfrm>
          <a:off x="691238" y="6843727"/>
          <a:ext cx="3520000" cy="275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7711"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graphicFrame>
        <p:nvGraphicFramePr>
          <p:cNvPr id="55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09150"/>
              </p:ext>
            </p:extLst>
          </p:nvPr>
        </p:nvGraphicFramePr>
        <p:xfrm>
          <a:off x="5742831" y="1990342"/>
          <a:ext cx="25499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494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85339" y="99769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Compara as seguintes frações, completando as frases ao lado. Podes representar primeiro as frações nos modelos apresentados, pintando as porções correspondentes.</a:t>
            </a:r>
          </a:p>
        </p:txBody>
      </p:sp>
      <p:sp>
        <p:nvSpPr>
          <p:cNvPr id="7" name="Retângulo 6"/>
          <p:cNvSpPr/>
          <p:nvPr/>
        </p:nvSpPr>
        <p:spPr>
          <a:xfrm>
            <a:off x="540894" y="1030436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733352"/>
              </p:ext>
            </p:extLst>
          </p:nvPr>
        </p:nvGraphicFramePr>
        <p:xfrm>
          <a:off x="1069576" y="939007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310352"/>
              </p:ext>
            </p:extLst>
          </p:nvPr>
        </p:nvGraphicFramePr>
        <p:xfrm>
          <a:off x="1488552" y="984235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31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34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4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43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43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43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43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86514"/>
              </p:ext>
            </p:extLst>
          </p:nvPr>
        </p:nvGraphicFramePr>
        <p:xfrm>
          <a:off x="1069576" y="152353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CaixaDeTexto 10"/>
          <p:cNvSpPr txBox="1"/>
          <p:nvPr/>
        </p:nvSpPr>
        <p:spPr>
          <a:xfrm>
            <a:off x="4571068" y="1301300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4247819" y="118432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Retângulo de cantos arredondados 12"/>
          <p:cNvSpPr/>
          <p:nvPr/>
        </p:nvSpPr>
        <p:spPr>
          <a:xfrm>
            <a:off x="5832690" y="1184322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668915"/>
              </p:ext>
            </p:extLst>
          </p:nvPr>
        </p:nvGraphicFramePr>
        <p:xfrm>
          <a:off x="1488552" y="1597765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0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15" name="Retângulo 14"/>
          <p:cNvSpPr/>
          <p:nvPr/>
        </p:nvSpPr>
        <p:spPr>
          <a:xfrm>
            <a:off x="538436" y="251776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b)</a:t>
            </a:r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102492"/>
              </p:ext>
            </p:extLst>
          </p:nvPr>
        </p:nvGraphicFramePr>
        <p:xfrm>
          <a:off x="1069576" y="2272444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714189"/>
              </p:ext>
            </p:extLst>
          </p:nvPr>
        </p:nvGraphicFramePr>
        <p:xfrm>
          <a:off x="1488552" y="2317672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18" name="Tabe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277740"/>
              </p:ext>
            </p:extLst>
          </p:nvPr>
        </p:nvGraphicFramePr>
        <p:xfrm>
          <a:off x="1003194" y="2856971"/>
          <a:ext cx="323733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" name="CaixaDeTexto 18"/>
          <p:cNvSpPr txBox="1"/>
          <p:nvPr/>
        </p:nvSpPr>
        <p:spPr>
          <a:xfrm>
            <a:off x="4571068" y="263473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do que             .</a:t>
            </a:r>
          </a:p>
        </p:txBody>
      </p:sp>
      <p:sp>
        <p:nvSpPr>
          <p:cNvPr id="20" name="Retângulo de cantos arredondados 19"/>
          <p:cNvSpPr/>
          <p:nvPr/>
        </p:nvSpPr>
        <p:spPr>
          <a:xfrm>
            <a:off x="4247819" y="2517760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1" name="Retângulo de cantos arredondados 20"/>
          <p:cNvSpPr/>
          <p:nvPr/>
        </p:nvSpPr>
        <p:spPr>
          <a:xfrm>
            <a:off x="5832690" y="251775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510348"/>
              </p:ext>
            </p:extLst>
          </p:nvPr>
        </p:nvGraphicFramePr>
        <p:xfrm>
          <a:off x="1488552" y="2931202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3" name="Retângulo 22"/>
          <p:cNvSpPr/>
          <p:nvPr/>
        </p:nvSpPr>
        <p:spPr>
          <a:xfrm>
            <a:off x="548054" y="3905748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010368"/>
              </p:ext>
            </p:extLst>
          </p:nvPr>
        </p:nvGraphicFramePr>
        <p:xfrm>
          <a:off x="1005121" y="3658098"/>
          <a:ext cx="31795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679830"/>
              </p:ext>
            </p:extLst>
          </p:nvPr>
        </p:nvGraphicFramePr>
        <p:xfrm>
          <a:off x="1488552" y="3705659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26" name="CaixaDeTexto 25"/>
          <p:cNvSpPr txBox="1"/>
          <p:nvPr/>
        </p:nvSpPr>
        <p:spPr>
          <a:xfrm>
            <a:off x="4571067" y="4022724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maior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4247819" y="390574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5832690" y="3905746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386631"/>
              </p:ext>
            </p:extLst>
          </p:nvPr>
        </p:nvGraphicFramePr>
        <p:xfrm>
          <a:off x="1488552" y="4319189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22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40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340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054674"/>
              </p:ext>
            </p:extLst>
          </p:nvPr>
        </p:nvGraphicFramePr>
        <p:xfrm>
          <a:off x="994431" y="4244958"/>
          <a:ext cx="34251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" name="Retângulo 30"/>
          <p:cNvSpPr/>
          <p:nvPr/>
        </p:nvSpPr>
        <p:spPr>
          <a:xfrm>
            <a:off x="519352" y="5286708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629751"/>
              </p:ext>
            </p:extLst>
          </p:nvPr>
        </p:nvGraphicFramePr>
        <p:xfrm>
          <a:off x="986037" y="5039058"/>
          <a:ext cx="31795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Tabe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103064"/>
              </p:ext>
            </p:extLst>
          </p:nvPr>
        </p:nvGraphicFramePr>
        <p:xfrm>
          <a:off x="1469468" y="5086619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074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34" name="CaixaDeTexto 33"/>
          <p:cNvSpPr txBox="1"/>
          <p:nvPr/>
        </p:nvSpPr>
        <p:spPr>
          <a:xfrm>
            <a:off x="4551983" y="5403684"/>
            <a:ext cx="190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35" name="Retângulo de cantos arredondados 34"/>
          <p:cNvSpPr/>
          <p:nvPr/>
        </p:nvSpPr>
        <p:spPr>
          <a:xfrm>
            <a:off x="4228735" y="528670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6" name="Retângulo de cantos arredondados 35"/>
          <p:cNvSpPr/>
          <p:nvPr/>
        </p:nvSpPr>
        <p:spPr>
          <a:xfrm>
            <a:off x="5813606" y="5286706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550563"/>
              </p:ext>
            </p:extLst>
          </p:nvPr>
        </p:nvGraphicFramePr>
        <p:xfrm>
          <a:off x="1469468" y="5700149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3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0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507632"/>
              </p:ext>
            </p:extLst>
          </p:nvPr>
        </p:nvGraphicFramePr>
        <p:xfrm>
          <a:off x="986037" y="5625917"/>
          <a:ext cx="342817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9" name="CaixaDeTexto 1"/>
          <p:cNvSpPr txBox="1"/>
          <p:nvPr/>
        </p:nvSpPr>
        <p:spPr>
          <a:xfrm>
            <a:off x="279746" y="6206791"/>
            <a:ext cx="636615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Compara as seguintes frações, completando os espaços em branco com as frações corretas e os sinais de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. Podes representar primeiro as frações nos modelos apresentados, pintando as porções correspondentes.</a:t>
            </a:r>
          </a:p>
          <a:p>
            <a:pPr marL="185738" indent="-185738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tângulo 2"/>
          <p:cNvSpPr/>
          <p:nvPr/>
        </p:nvSpPr>
        <p:spPr>
          <a:xfrm>
            <a:off x="523504" y="7253997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graphicFrame>
        <p:nvGraphicFramePr>
          <p:cNvPr id="41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517516"/>
              </p:ext>
            </p:extLst>
          </p:nvPr>
        </p:nvGraphicFramePr>
        <p:xfrm>
          <a:off x="880374" y="7162568"/>
          <a:ext cx="38783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2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55440"/>
              </p:ext>
            </p:extLst>
          </p:nvPr>
        </p:nvGraphicFramePr>
        <p:xfrm>
          <a:off x="1471162" y="7803179"/>
          <a:ext cx="2499360" cy="399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051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357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70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7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70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70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43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350727"/>
              </p:ext>
            </p:extLst>
          </p:nvPr>
        </p:nvGraphicFramePr>
        <p:xfrm>
          <a:off x="910512" y="7735268"/>
          <a:ext cx="3414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647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4" name="CaixaDeTexto 7"/>
          <p:cNvSpPr txBox="1"/>
          <p:nvPr/>
        </p:nvSpPr>
        <p:spPr>
          <a:xfrm>
            <a:off x="4573133" y="731774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45" name="Retângulo de cantos arredondados 8"/>
          <p:cNvSpPr/>
          <p:nvPr/>
        </p:nvSpPr>
        <p:spPr>
          <a:xfrm>
            <a:off x="4259612" y="7190257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6" name="Retângulo de cantos arredondados 9"/>
          <p:cNvSpPr/>
          <p:nvPr/>
        </p:nvSpPr>
        <p:spPr>
          <a:xfrm>
            <a:off x="5834755" y="7179588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7" name="Retângulo 10"/>
          <p:cNvSpPr/>
          <p:nvPr/>
        </p:nvSpPr>
        <p:spPr>
          <a:xfrm>
            <a:off x="5011632" y="7842994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8" name="Retângulo 13"/>
          <p:cNvSpPr/>
          <p:nvPr/>
        </p:nvSpPr>
        <p:spPr>
          <a:xfrm>
            <a:off x="541021" y="8734272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49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175584"/>
              </p:ext>
            </p:extLst>
          </p:nvPr>
        </p:nvGraphicFramePr>
        <p:xfrm>
          <a:off x="1073711" y="8642843"/>
          <a:ext cx="21602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0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845261"/>
              </p:ext>
            </p:extLst>
          </p:nvPr>
        </p:nvGraphicFramePr>
        <p:xfrm>
          <a:off x="1492687" y="8688071"/>
          <a:ext cx="2340224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5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0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600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graphicFrame>
        <p:nvGraphicFramePr>
          <p:cNvPr id="51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539635"/>
              </p:ext>
            </p:extLst>
          </p:nvPr>
        </p:nvGraphicFramePr>
        <p:xfrm>
          <a:off x="1492687" y="9283454"/>
          <a:ext cx="234022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4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2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27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52" name="CaixaDeTexto 18"/>
          <p:cNvSpPr txBox="1"/>
          <p:nvPr/>
        </p:nvSpPr>
        <p:spPr>
          <a:xfrm>
            <a:off x="4604386" y="8672717"/>
            <a:ext cx="190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menor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do que             .</a:t>
            </a:r>
          </a:p>
        </p:txBody>
      </p:sp>
      <p:sp>
        <p:nvSpPr>
          <p:cNvPr id="53" name="Retângulo de cantos arredondados 19"/>
          <p:cNvSpPr/>
          <p:nvPr/>
        </p:nvSpPr>
        <p:spPr>
          <a:xfrm>
            <a:off x="4292414" y="8575954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4" name="Retângulo de cantos arredondados 20"/>
          <p:cNvSpPr/>
          <p:nvPr/>
        </p:nvSpPr>
        <p:spPr>
          <a:xfrm>
            <a:off x="5877285" y="8575953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5" name="Retângulo 21"/>
          <p:cNvSpPr/>
          <p:nvPr/>
        </p:nvSpPr>
        <p:spPr>
          <a:xfrm>
            <a:off x="5033157" y="9323269"/>
            <a:ext cx="438540" cy="38954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56" name="Tabe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758785"/>
              </p:ext>
            </p:extLst>
          </p:nvPr>
        </p:nvGraphicFramePr>
        <p:xfrm>
          <a:off x="997543" y="9208995"/>
          <a:ext cx="368359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3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7" name="Retângulo de cantos arredondados 26"/>
          <p:cNvSpPr/>
          <p:nvPr/>
        </p:nvSpPr>
        <p:spPr>
          <a:xfrm>
            <a:off x="4292413" y="921749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8" name="Retângulo de cantos arredondados 27"/>
          <p:cNvSpPr/>
          <p:nvPr/>
        </p:nvSpPr>
        <p:spPr>
          <a:xfrm>
            <a:off x="5877284" y="9217499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59" name="Tabela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757705"/>
              </p:ext>
            </p:extLst>
          </p:nvPr>
        </p:nvGraphicFramePr>
        <p:xfrm>
          <a:off x="1479828" y="7256697"/>
          <a:ext cx="2499360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624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4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4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939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60" name="Retângulo de cantos arredondados 49"/>
          <p:cNvSpPr/>
          <p:nvPr/>
        </p:nvSpPr>
        <p:spPr>
          <a:xfrm>
            <a:off x="4259612" y="7832455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1" name="Retângulo de cantos arredondados 53"/>
          <p:cNvSpPr/>
          <p:nvPr/>
        </p:nvSpPr>
        <p:spPr>
          <a:xfrm>
            <a:off x="5844483" y="7832455"/>
            <a:ext cx="323249" cy="60240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3917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0604" y="266420"/>
            <a:ext cx="63661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6. Nas figuras que se seguem, o todo foi dividido, respetivamente, em 4, 5, 6 e 8 partes iguais. Em cada uma das figuras foram sombreadas duas partes.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387160" y="2775457"/>
            <a:ext cx="5320871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73050" indent="-273050">
              <a:lnSpc>
                <a:spcPct val="200000"/>
              </a:lnSpc>
              <a:spcAft>
                <a:spcPts val="1200"/>
              </a:spcAft>
            </a:pPr>
            <a:r>
              <a:rPr lang="pt-BR" sz="1200" b="0" cap="none" spc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a)	Das </a:t>
            </a: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frações acima, qual é a maior? 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Das frações acima, qual é a menor?</a:t>
            </a:r>
          </a:p>
          <a:p>
            <a:pPr marL="269875" indent="-269875">
              <a:lnSpc>
                <a:spcPct val="200000"/>
              </a:lnSpc>
              <a:spcAft>
                <a:spcPts val="1200"/>
              </a:spcAft>
              <a:buAutoNum type="alphaLcParenR" startAt="2"/>
            </a:pPr>
            <a:r>
              <a:rPr lang="pt-BR" sz="1200" b="0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Escreve as frações por ordem decrescente do seu valor.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181425" y="5374396"/>
            <a:ext cx="63661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7. Nas figuras seguintes, o todo foi dividido, respetivamente, em 6, 7, 8 e 9 partes iguais.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Completa, sombreando três partes em cada figura e escrevendo as frações.</a:t>
            </a: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1938" algn="just">
              <a:lnSpc>
                <a:spcPct val="150000"/>
              </a:lnSpc>
              <a:buAutoNum type="alphaLcParenR"/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2" algn="just">
              <a:lnSpc>
                <a:spcPct val="150000"/>
              </a:lnSpc>
            </a:pP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4500" indent="-263525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b)	Escreve as frações por ordem crescente do seu valor.</a:t>
            </a:r>
          </a:p>
        </p:txBody>
      </p:sp>
      <p:grpSp>
        <p:nvGrpSpPr>
          <p:cNvPr id="54" name="Grupo 53">
            <a:extLst>
              <a:ext uri="{FF2B5EF4-FFF2-40B4-BE49-F238E27FC236}">
                <a16:creationId xmlns:a16="http://schemas.microsoft.com/office/drawing/2014/main" id="{5A798865-6B20-430A-A066-243AD885E98F}"/>
              </a:ext>
            </a:extLst>
          </p:cNvPr>
          <p:cNvGrpSpPr/>
          <p:nvPr/>
        </p:nvGrpSpPr>
        <p:grpSpPr>
          <a:xfrm>
            <a:off x="1348000" y="2024362"/>
            <a:ext cx="490250" cy="588854"/>
            <a:chOff x="308243" y="2365369"/>
            <a:chExt cx="490250" cy="588854"/>
          </a:xfrm>
        </p:grpSpPr>
        <p:sp>
          <p:nvSpPr>
            <p:cNvPr id="64" name="Rectangle 37">
              <a:extLst>
                <a:ext uri="{FF2B5EF4-FFF2-40B4-BE49-F238E27FC236}">
                  <a16:creationId xmlns:a16="http://schemas.microsoft.com/office/drawing/2014/main" id="{0E6E28C1-826C-49CA-A113-93C56191AE92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5" name="Rectangle 38">
              <a:extLst>
                <a:ext uri="{FF2B5EF4-FFF2-40B4-BE49-F238E27FC236}">
                  <a16:creationId xmlns:a16="http://schemas.microsoft.com/office/drawing/2014/main" id="{2B77B6D1-9E34-4EA6-88CA-26F5D95C8CFE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cxnSp>
          <p:nvCxnSpPr>
            <p:cNvPr id="66" name="Straight Connector 39">
              <a:extLst>
                <a:ext uri="{FF2B5EF4-FFF2-40B4-BE49-F238E27FC236}">
                  <a16:creationId xmlns:a16="http://schemas.microsoft.com/office/drawing/2014/main" id="{3B7A3D45-25BB-44BF-9F63-A5503407CBF7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B7C2A6A4-2ECA-4475-A9AB-FC458129CF67}"/>
              </a:ext>
            </a:extLst>
          </p:cNvPr>
          <p:cNvGrpSpPr>
            <a:grpSpLocks noChangeAspect="1"/>
          </p:cNvGrpSpPr>
          <p:nvPr/>
        </p:nvGrpSpPr>
        <p:grpSpPr>
          <a:xfrm>
            <a:off x="3195369" y="2848331"/>
            <a:ext cx="338272" cy="406307"/>
            <a:chOff x="308243" y="2365369"/>
            <a:chExt cx="490250" cy="588854"/>
          </a:xfrm>
        </p:grpSpPr>
        <p:sp>
          <p:nvSpPr>
            <p:cNvPr id="76" name="Rectangle 37">
              <a:extLst>
                <a:ext uri="{FF2B5EF4-FFF2-40B4-BE49-F238E27FC236}">
                  <a16:creationId xmlns:a16="http://schemas.microsoft.com/office/drawing/2014/main" id="{56956A42-4797-4996-98E8-32B52FC954A5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38">
              <a:extLst>
                <a:ext uri="{FF2B5EF4-FFF2-40B4-BE49-F238E27FC236}">
                  <a16:creationId xmlns:a16="http://schemas.microsoft.com/office/drawing/2014/main" id="{E6D71CA7-394F-4786-A7FE-22422A44F762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39">
              <a:extLst>
                <a:ext uri="{FF2B5EF4-FFF2-40B4-BE49-F238E27FC236}">
                  <a16:creationId xmlns:a16="http://schemas.microsoft.com/office/drawing/2014/main" id="{C83585E3-1064-4029-ADE0-5ACB66A06250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9" name="Grupo 78">
            <a:extLst>
              <a:ext uri="{FF2B5EF4-FFF2-40B4-BE49-F238E27FC236}">
                <a16:creationId xmlns:a16="http://schemas.microsoft.com/office/drawing/2014/main" id="{E33AF7C0-FCDE-4454-9A2C-3EBF1461ED38}"/>
              </a:ext>
            </a:extLst>
          </p:cNvPr>
          <p:cNvGrpSpPr>
            <a:grpSpLocks noChangeAspect="1"/>
          </p:cNvGrpSpPr>
          <p:nvPr/>
        </p:nvGrpSpPr>
        <p:grpSpPr>
          <a:xfrm>
            <a:off x="3243109" y="3373483"/>
            <a:ext cx="338272" cy="406307"/>
            <a:chOff x="308243" y="2365369"/>
            <a:chExt cx="490250" cy="588854"/>
          </a:xfrm>
        </p:grpSpPr>
        <p:sp>
          <p:nvSpPr>
            <p:cNvPr id="80" name="Rectangle 37">
              <a:extLst>
                <a:ext uri="{FF2B5EF4-FFF2-40B4-BE49-F238E27FC236}">
                  <a16:creationId xmlns:a16="http://schemas.microsoft.com/office/drawing/2014/main" id="{695D8E45-98AA-4F11-809B-0136BACD0C5F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tangle 38">
              <a:extLst>
                <a:ext uri="{FF2B5EF4-FFF2-40B4-BE49-F238E27FC236}">
                  <a16:creationId xmlns:a16="http://schemas.microsoft.com/office/drawing/2014/main" id="{61CBDCB3-E096-455F-AD44-89F099E0D184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Straight Connector 39">
              <a:extLst>
                <a:ext uri="{FF2B5EF4-FFF2-40B4-BE49-F238E27FC236}">
                  <a16:creationId xmlns:a16="http://schemas.microsoft.com/office/drawing/2014/main" id="{0E2FD729-365F-4DCA-9996-CA0898B4E891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00" name="Grupo 99">
            <a:extLst>
              <a:ext uri="{FF2B5EF4-FFF2-40B4-BE49-F238E27FC236}">
                <a16:creationId xmlns:a16="http://schemas.microsoft.com/office/drawing/2014/main" id="{D875BE7C-11EF-418F-ACDF-EAF402E3908D}"/>
              </a:ext>
            </a:extLst>
          </p:cNvPr>
          <p:cNvGrpSpPr/>
          <p:nvPr/>
        </p:nvGrpSpPr>
        <p:grpSpPr>
          <a:xfrm>
            <a:off x="5396578" y="6070652"/>
            <a:ext cx="367687" cy="457806"/>
            <a:chOff x="308243" y="2384705"/>
            <a:chExt cx="490250" cy="549608"/>
          </a:xfrm>
        </p:grpSpPr>
        <p:sp>
          <p:nvSpPr>
            <p:cNvPr id="101" name="Rectangle 37">
              <a:extLst>
                <a:ext uri="{FF2B5EF4-FFF2-40B4-BE49-F238E27FC236}">
                  <a16:creationId xmlns:a16="http://schemas.microsoft.com/office/drawing/2014/main" id="{11F203B4-1FE3-4A2F-A67C-C7834915C725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02" name="Rectangle 38">
              <a:extLst>
                <a:ext uri="{FF2B5EF4-FFF2-40B4-BE49-F238E27FC236}">
                  <a16:creationId xmlns:a16="http://schemas.microsoft.com/office/drawing/2014/main" id="{6D2C1708-247C-4547-BFBC-A0C7F8C06866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cxnSp>
          <p:nvCxnSpPr>
            <p:cNvPr id="103" name="Straight Connector 39">
              <a:extLst>
                <a:ext uri="{FF2B5EF4-FFF2-40B4-BE49-F238E27FC236}">
                  <a16:creationId xmlns:a16="http://schemas.microsoft.com/office/drawing/2014/main" id="{9DA1E45A-7807-4A6F-9FC5-6C036481BC4C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upo 107">
            <a:extLst>
              <a:ext uri="{FF2B5EF4-FFF2-40B4-BE49-F238E27FC236}">
                <a16:creationId xmlns:a16="http://schemas.microsoft.com/office/drawing/2014/main" id="{B07D0FE4-DF55-444C-BA91-CDE215C20A94}"/>
              </a:ext>
            </a:extLst>
          </p:cNvPr>
          <p:cNvGrpSpPr/>
          <p:nvPr/>
        </p:nvGrpSpPr>
        <p:grpSpPr>
          <a:xfrm>
            <a:off x="5396578" y="6665422"/>
            <a:ext cx="367687" cy="457806"/>
            <a:chOff x="308243" y="2384705"/>
            <a:chExt cx="490250" cy="549608"/>
          </a:xfrm>
        </p:grpSpPr>
        <p:sp>
          <p:nvSpPr>
            <p:cNvPr id="109" name="Rectangle 37">
              <a:extLst>
                <a:ext uri="{FF2B5EF4-FFF2-40B4-BE49-F238E27FC236}">
                  <a16:creationId xmlns:a16="http://schemas.microsoft.com/office/drawing/2014/main" id="{EC2BE38E-2284-41A6-AE46-D7FBEA3F8626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10" name="Rectangle 38">
              <a:extLst>
                <a:ext uri="{FF2B5EF4-FFF2-40B4-BE49-F238E27FC236}">
                  <a16:creationId xmlns:a16="http://schemas.microsoft.com/office/drawing/2014/main" id="{66337145-154D-43E7-B1F5-B38C76FA3049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cxnSp>
          <p:nvCxnSpPr>
            <p:cNvPr id="111" name="Straight Connector 39">
              <a:extLst>
                <a:ext uri="{FF2B5EF4-FFF2-40B4-BE49-F238E27FC236}">
                  <a16:creationId xmlns:a16="http://schemas.microsoft.com/office/drawing/2014/main" id="{B028767B-064D-43C6-83AE-6EC48598B00E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66ADE339-41E0-4B57-9656-BF0110475E0E}"/>
              </a:ext>
            </a:extLst>
          </p:cNvPr>
          <p:cNvGrpSpPr/>
          <p:nvPr/>
        </p:nvGrpSpPr>
        <p:grpSpPr>
          <a:xfrm>
            <a:off x="1794349" y="8839143"/>
            <a:ext cx="3027475" cy="607469"/>
            <a:chOff x="1499818" y="8787902"/>
            <a:chExt cx="3027475" cy="607469"/>
          </a:xfrm>
        </p:grpSpPr>
        <p:grpSp>
          <p:nvGrpSpPr>
            <p:cNvPr id="117" name="Grupo 116">
              <a:extLst>
                <a:ext uri="{FF2B5EF4-FFF2-40B4-BE49-F238E27FC236}">
                  <a16:creationId xmlns:a16="http://schemas.microsoft.com/office/drawing/2014/main" id="{123715A9-C0A8-4572-86E9-85EA08073C0F}"/>
                </a:ext>
              </a:extLst>
            </p:cNvPr>
            <p:cNvGrpSpPr/>
            <p:nvPr/>
          </p:nvGrpSpPr>
          <p:grpSpPr>
            <a:xfrm>
              <a:off x="1499818" y="8800266"/>
              <a:ext cx="490250" cy="588854"/>
              <a:chOff x="308243" y="2365369"/>
              <a:chExt cx="490250" cy="588854"/>
            </a:xfrm>
          </p:grpSpPr>
          <p:sp>
            <p:nvSpPr>
              <p:cNvPr id="128" name="Rectangle 37">
                <a:extLst>
                  <a:ext uri="{FF2B5EF4-FFF2-40B4-BE49-F238E27FC236}">
                    <a16:creationId xmlns:a16="http://schemas.microsoft.com/office/drawing/2014/main" id="{03254579-766E-4F18-BCD8-0F9F25B3276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Rectangle 38">
                <a:extLst>
                  <a:ext uri="{FF2B5EF4-FFF2-40B4-BE49-F238E27FC236}">
                    <a16:creationId xmlns:a16="http://schemas.microsoft.com/office/drawing/2014/main" id="{058BAE08-6A82-4F72-B053-757F879270C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0" name="Straight Connector 39">
                <a:extLst>
                  <a:ext uri="{FF2B5EF4-FFF2-40B4-BE49-F238E27FC236}">
                    <a16:creationId xmlns:a16="http://schemas.microsoft.com/office/drawing/2014/main" id="{B5F2B169-7EA8-43D5-AC09-C412AE0C25A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8" name="Retângulo 117">
              <a:extLst>
                <a:ext uri="{FF2B5EF4-FFF2-40B4-BE49-F238E27FC236}">
                  <a16:creationId xmlns:a16="http://schemas.microsoft.com/office/drawing/2014/main" id="{E8794301-D20F-4684-B645-EEB0DCB445D5}"/>
                </a:ext>
              </a:extLst>
            </p:cNvPr>
            <p:cNvSpPr/>
            <p:nvPr/>
          </p:nvSpPr>
          <p:spPr>
            <a:xfrm>
              <a:off x="1993545" y="887011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119" name="Grupo 118">
              <a:extLst>
                <a:ext uri="{FF2B5EF4-FFF2-40B4-BE49-F238E27FC236}">
                  <a16:creationId xmlns:a16="http://schemas.microsoft.com/office/drawing/2014/main" id="{162D7FBD-20C5-444F-9F1F-35F27E7C2D13}"/>
                </a:ext>
              </a:extLst>
            </p:cNvPr>
            <p:cNvGrpSpPr/>
            <p:nvPr/>
          </p:nvGrpSpPr>
          <p:grpSpPr>
            <a:xfrm>
              <a:off x="2357747" y="8806517"/>
              <a:ext cx="490250" cy="588854"/>
              <a:chOff x="308243" y="2365369"/>
              <a:chExt cx="490250" cy="588854"/>
            </a:xfrm>
          </p:grpSpPr>
          <p:sp>
            <p:nvSpPr>
              <p:cNvPr id="125" name="Rectangle 37">
                <a:extLst>
                  <a:ext uri="{FF2B5EF4-FFF2-40B4-BE49-F238E27FC236}">
                    <a16:creationId xmlns:a16="http://schemas.microsoft.com/office/drawing/2014/main" id="{40073B3E-142C-4E76-A990-2E0CE8FDD5C3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Rectangle 38">
                <a:extLst>
                  <a:ext uri="{FF2B5EF4-FFF2-40B4-BE49-F238E27FC236}">
                    <a16:creationId xmlns:a16="http://schemas.microsoft.com/office/drawing/2014/main" id="{A36B3909-C1C1-4556-8B6F-CF4F3AF68DF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Straight Connector 39">
                <a:extLst>
                  <a:ext uri="{FF2B5EF4-FFF2-40B4-BE49-F238E27FC236}">
                    <a16:creationId xmlns:a16="http://schemas.microsoft.com/office/drawing/2014/main" id="{958A0EA5-E68E-4F9A-81F1-98C1212C45B0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20" name="Retângulo 119">
              <a:extLst>
                <a:ext uri="{FF2B5EF4-FFF2-40B4-BE49-F238E27FC236}">
                  <a16:creationId xmlns:a16="http://schemas.microsoft.com/office/drawing/2014/main" id="{DA1A2F83-4721-4928-91A0-636B740B9DE7}"/>
                </a:ext>
              </a:extLst>
            </p:cNvPr>
            <p:cNvSpPr/>
            <p:nvPr/>
          </p:nvSpPr>
          <p:spPr>
            <a:xfrm>
              <a:off x="2883229" y="8863573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  <p:grpSp>
          <p:nvGrpSpPr>
            <p:cNvPr id="121" name="Grupo 120">
              <a:extLst>
                <a:ext uri="{FF2B5EF4-FFF2-40B4-BE49-F238E27FC236}">
                  <a16:creationId xmlns:a16="http://schemas.microsoft.com/office/drawing/2014/main" id="{E0FA1441-C588-403E-B752-C448939516CE}"/>
                </a:ext>
              </a:extLst>
            </p:cNvPr>
            <p:cNvGrpSpPr/>
            <p:nvPr/>
          </p:nvGrpSpPr>
          <p:grpSpPr>
            <a:xfrm>
              <a:off x="3242435" y="8800266"/>
              <a:ext cx="490250" cy="588854"/>
              <a:chOff x="308243" y="2365369"/>
              <a:chExt cx="490250" cy="588854"/>
            </a:xfrm>
          </p:grpSpPr>
          <p:sp>
            <p:nvSpPr>
              <p:cNvPr id="122" name="Rectangle 37">
                <a:extLst>
                  <a:ext uri="{FF2B5EF4-FFF2-40B4-BE49-F238E27FC236}">
                    <a16:creationId xmlns:a16="http://schemas.microsoft.com/office/drawing/2014/main" id="{0973DE06-511A-4A41-BA01-70D38A4DF6A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38">
                <a:extLst>
                  <a:ext uri="{FF2B5EF4-FFF2-40B4-BE49-F238E27FC236}">
                    <a16:creationId xmlns:a16="http://schemas.microsoft.com/office/drawing/2014/main" id="{BDA2C010-8488-4F83-966B-CC8AAE3CBB21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4" name="Straight Connector 39">
                <a:extLst>
                  <a:ext uri="{FF2B5EF4-FFF2-40B4-BE49-F238E27FC236}">
                    <a16:creationId xmlns:a16="http://schemas.microsoft.com/office/drawing/2014/main" id="{C70905CD-C0C1-4DED-8999-790945885A7E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1" name="Grupo 130">
              <a:extLst>
                <a:ext uri="{FF2B5EF4-FFF2-40B4-BE49-F238E27FC236}">
                  <a16:creationId xmlns:a16="http://schemas.microsoft.com/office/drawing/2014/main" id="{CCAD4C62-E6B2-4F37-9073-D287C2307619}"/>
                </a:ext>
              </a:extLst>
            </p:cNvPr>
            <p:cNvGrpSpPr/>
            <p:nvPr/>
          </p:nvGrpSpPr>
          <p:grpSpPr>
            <a:xfrm>
              <a:off x="4037043" y="8787902"/>
              <a:ext cx="490250" cy="588854"/>
              <a:chOff x="308243" y="2365369"/>
              <a:chExt cx="490250" cy="588854"/>
            </a:xfrm>
          </p:grpSpPr>
          <p:sp>
            <p:nvSpPr>
              <p:cNvPr id="132" name="Rectangle 37">
                <a:extLst>
                  <a:ext uri="{FF2B5EF4-FFF2-40B4-BE49-F238E27FC236}">
                    <a16:creationId xmlns:a16="http://schemas.microsoft.com/office/drawing/2014/main" id="{9BDBDE20-1894-43DD-AD51-25500D66B14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Rectangle 38">
                <a:extLst>
                  <a:ext uri="{FF2B5EF4-FFF2-40B4-BE49-F238E27FC236}">
                    <a16:creationId xmlns:a16="http://schemas.microsoft.com/office/drawing/2014/main" id="{E9B9A284-E949-4D53-A915-0E9AC794E56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4" name="Straight Connector 39">
                <a:extLst>
                  <a:ext uri="{FF2B5EF4-FFF2-40B4-BE49-F238E27FC236}">
                    <a16:creationId xmlns:a16="http://schemas.microsoft.com/office/drawing/2014/main" id="{4ADBA8E4-13FF-4C04-B50A-57E983DA83BC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35" name="Retângulo 134">
              <a:extLst>
                <a:ext uri="{FF2B5EF4-FFF2-40B4-BE49-F238E27FC236}">
                  <a16:creationId xmlns:a16="http://schemas.microsoft.com/office/drawing/2014/main" id="{6BCDEBCC-8A64-4A94-92A0-7F1CE4F7D354}"/>
                </a:ext>
              </a:extLst>
            </p:cNvPr>
            <p:cNvSpPr/>
            <p:nvPr/>
          </p:nvSpPr>
          <p:spPr>
            <a:xfrm>
              <a:off x="3711076" y="8870111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&lt;</a:t>
              </a:r>
              <a:endParaRPr lang="pt-PT" sz="2400" dirty="0"/>
            </a:p>
          </p:txBody>
        </p:sp>
      </p:grpSp>
      <p:pic>
        <p:nvPicPr>
          <p:cNvPr id="4" name="Imagem 3">
            <a:extLst>
              <a:ext uri="{FF2B5EF4-FFF2-40B4-BE49-F238E27FC236}">
                <a16:creationId xmlns:a16="http://schemas.microsoft.com/office/drawing/2014/main" id="{3F16CB8C-C4B7-4283-9C67-E6B9774C24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8444" y="929955"/>
            <a:ext cx="4295775" cy="1143000"/>
          </a:xfrm>
          <a:prstGeom prst="rect">
            <a:avLst/>
          </a:prstGeom>
        </p:spPr>
      </p:pic>
      <p:grpSp>
        <p:nvGrpSpPr>
          <p:cNvPr id="139" name="Grupo 138">
            <a:extLst>
              <a:ext uri="{FF2B5EF4-FFF2-40B4-BE49-F238E27FC236}">
                <a16:creationId xmlns:a16="http://schemas.microsoft.com/office/drawing/2014/main" id="{542A6C58-B264-47FC-A16D-A041C532BCC5}"/>
              </a:ext>
            </a:extLst>
          </p:cNvPr>
          <p:cNvGrpSpPr/>
          <p:nvPr/>
        </p:nvGrpSpPr>
        <p:grpSpPr>
          <a:xfrm>
            <a:off x="2439912" y="2011096"/>
            <a:ext cx="490250" cy="588854"/>
            <a:chOff x="308243" y="2365369"/>
            <a:chExt cx="490250" cy="588854"/>
          </a:xfrm>
        </p:grpSpPr>
        <p:sp>
          <p:nvSpPr>
            <p:cNvPr id="140" name="Rectangle 37">
              <a:extLst>
                <a:ext uri="{FF2B5EF4-FFF2-40B4-BE49-F238E27FC236}">
                  <a16:creationId xmlns:a16="http://schemas.microsoft.com/office/drawing/2014/main" id="{170BE9C3-9D7D-41C4-AAC8-68CC9B7E9F5F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1" name="Rectangle 38">
              <a:extLst>
                <a:ext uri="{FF2B5EF4-FFF2-40B4-BE49-F238E27FC236}">
                  <a16:creationId xmlns:a16="http://schemas.microsoft.com/office/drawing/2014/main" id="{A177BCF2-EDE9-4EF5-AAB3-971C53FB095C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cxnSp>
          <p:nvCxnSpPr>
            <p:cNvPr id="142" name="Straight Connector 39">
              <a:extLst>
                <a:ext uri="{FF2B5EF4-FFF2-40B4-BE49-F238E27FC236}">
                  <a16:creationId xmlns:a16="http://schemas.microsoft.com/office/drawing/2014/main" id="{3D0488EB-6AE3-4786-BCB4-44ACF77ACB41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43" name="Grupo 142">
            <a:extLst>
              <a:ext uri="{FF2B5EF4-FFF2-40B4-BE49-F238E27FC236}">
                <a16:creationId xmlns:a16="http://schemas.microsoft.com/office/drawing/2014/main" id="{9F95A1E0-FB97-4F4E-88B8-6F6671B08D80}"/>
              </a:ext>
            </a:extLst>
          </p:cNvPr>
          <p:cNvGrpSpPr/>
          <p:nvPr/>
        </p:nvGrpSpPr>
        <p:grpSpPr>
          <a:xfrm>
            <a:off x="3535623" y="2021818"/>
            <a:ext cx="490250" cy="588854"/>
            <a:chOff x="308243" y="2365369"/>
            <a:chExt cx="490250" cy="588854"/>
          </a:xfrm>
        </p:grpSpPr>
        <p:sp>
          <p:nvSpPr>
            <p:cNvPr id="144" name="Rectangle 37">
              <a:extLst>
                <a:ext uri="{FF2B5EF4-FFF2-40B4-BE49-F238E27FC236}">
                  <a16:creationId xmlns:a16="http://schemas.microsoft.com/office/drawing/2014/main" id="{7236FDAD-A38C-4020-A8B7-F03962F5AE0C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5" name="Rectangle 38">
              <a:extLst>
                <a:ext uri="{FF2B5EF4-FFF2-40B4-BE49-F238E27FC236}">
                  <a16:creationId xmlns:a16="http://schemas.microsoft.com/office/drawing/2014/main" id="{507EE665-5B37-463C-BC8F-9F02DEAB731A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cxnSp>
          <p:nvCxnSpPr>
            <p:cNvPr id="146" name="Straight Connector 39">
              <a:extLst>
                <a:ext uri="{FF2B5EF4-FFF2-40B4-BE49-F238E27FC236}">
                  <a16:creationId xmlns:a16="http://schemas.microsoft.com/office/drawing/2014/main" id="{1F75B3FA-1CE8-4743-944F-2F1DF493A80F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47" name="Grupo 146">
            <a:extLst>
              <a:ext uri="{FF2B5EF4-FFF2-40B4-BE49-F238E27FC236}">
                <a16:creationId xmlns:a16="http://schemas.microsoft.com/office/drawing/2014/main" id="{C3F3E337-ECA1-4812-ADB2-A98A0315CB2B}"/>
              </a:ext>
            </a:extLst>
          </p:cNvPr>
          <p:cNvGrpSpPr/>
          <p:nvPr/>
        </p:nvGrpSpPr>
        <p:grpSpPr>
          <a:xfrm>
            <a:off x="4600117" y="2040530"/>
            <a:ext cx="490250" cy="588854"/>
            <a:chOff x="308243" y="2365369"/>
            <a:chExt cx="490250" cy="588854"/>
          </a:xfrm>
        </p:grpSpPr>
        <p:sp>
          <p:nvSpPr>
            <p:cNvPr id="148" name="Rectangle 37">
              <a:extLst>
                <a:ext uri="{FF2B5EF4-FFF2-40B4-BE49-F238E27FC236}">
                  <a16:creationId xmlns:a16="http://schemas.microsoft.com/office/drawing/2014/main" id="{8E9BDD79-4715-4D30-9AFF-899CF2927F4B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49" name="Rectangle 38">
              <a:extLst>
                <a:ext uri="{FF2B5EF4-FFF2-40B4-BE49-F238E27FC236}">
                  <a16:creationId xmlns:a16="http://schemas.microsoft.com/office/drawing/2014/main" id="{7EA88ECF-E839-44AA-BAFE-53501A9F924E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cxnSp>
          <p:nvCxnSpPr>
            <p:cNvPr id="150" name="Straight Connector 39">
              <a:extLst>
                <a:ext uri="{FF2B5EF4-FFF2-40B4-BE49-F238E27FC236}">
                  <a16:creationId xmlns:a16="http://schemas.microsoft.com/office/drawing/2014/main" id="{DBA0F80C-4836-4035-8CC2-EA62BB6952A3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692A38C7-9CCA-44D2-9009-10F8E0FA193E}"/>
              </a:ext>
            </a:extLst>
          </p:cNvPr>
          <p:cNvGrpSpPr/>
          <p:nvPr/>
        </p:nvGrpSpPr>
        <p:grpSpPr>
          <a:xfrm>
            <a:off x="1740621" y="4391048"/>
            <a:ext cx="3117554" cy="595105"/>
            <a:chOff x="1740621" y="4391048"/>
            <a:chExt cx="3117554" cy="595105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C2682E95-FE29-4459-A19B-0EE72F548358}"/>
                </a:ext>
              </a:extLst>
            </p:cNvPr>
            <p:cNvGrpSpPr/>
            <p:nvPr/>
          </p:nvGrpSpPr>
          <p:grpSpPr>
            <a:xfrm>
              <a:off x="1740621" y="4391048"/>
              <a:ext cx="2232867" cy="595105"/>
              <a:chOff x="1740621" y="4391048"/>
              <a:chExt cx="2232867" cy="595105"/>
            </a:xfrm>
          </p:grpSpPr>
          <p:grpSp>
            <p:nvGrpSpPr>
              <p:cNvPr id="83" name="Grupo 82">
                <a:extLst>
                  <a:ext uri="{FF2B5EF4-FFF2-40B4-BE49-F238E27FC236}">
                    <a16:creationId xmlns:a16="http://schemas.microsoft.com/office/drawing/2014/main" id="{A4C673BE-983C-4FDB-B29F-A6AA73C0E9E3}"/>
                  </a:ext>
                </a:extLst>
              </p:cNvPr>
              <p:cNvGrpSpPr/>
              <p:nvPr/>
            </p:nvGrpSpPr>
            <p:grpSpPr>
              <a:xfrm>
                <a:off x="1740621" y="4391048"/>
                <a:ext cx="490250" cy="588854"/>
                <a:chOff x="308243" y="2365369"/>
                <a:chExt cx="490250" cy="588854"/>
              </a:xfrm>
            </p:grpSpPr>
            <p:sp>
              <p:nvSpPr>
                <p:cNvPr id="84" name="Rectangle 37">
                  <a:extLst>
                    <a:ext uri="{FF2B5EF4-FFF2-40B4-BE49-F238E27FC236}">
                      <a16:creationId xmlns:a16="http://schemas.microsoft.com/office/drawing/2014/main" id="{EE733AB5-CDB7-40B6-BFBF-9E4EC16A153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0814" y="2365369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Rectangle 38">
                  <a:extLst>
                    <a:ext uri="{FF2B5EF4-FFF2-40B4-BE49-F238E27FC236}">
                      <a16:creationId xmlns:a16="http://schemas.microsoft.com/office/drawing/2014/main" id="{ECCD7A5E-F056-4F4D-8793-241A95A77AE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1311" y="2709097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86" name="Straight Connector 39">
                  <a:extLst>
                    <a:ext uri="{FF2B5EF4-FFF2-40B4-BE49-F238E27FC236}">
                      <a16:creationId xmlns:a16="http://schemas.microsoft.com/office/drawing/2014/main" id="{3F921C74-4DA8-40FA-9418-24CEC87C17DF}"/>
                    </a:ext>
                  </a:extLst>
                </p:cNvPr>
                <p:cNvCxnSpPr/>
                <p:nvPr/>
              </p:nvCxnSpPr>
              <p:spPr>
                <a:xfrm flipV="1">
                  <a:off x="308243" y="2659509"/>
                  <a:ext cx="49025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8" name="Retângulo 17">
                <a:extLst>
                  <a:ext uri="{FF2B5EF4-FFF2-40B4-BE49-F238E27FC236}">
                    <a16:creationId xmlns:a16="http://schemas.microsoft.com/office/drawing/2014/main" id="{636373B1-2B54-4487-8AB2-3B8BCA60EA1B}"/>
                  </a:ext>
                </a:extLst>
              </p:cNvPr>
              <p:cNvSpPr/>
              <p:nvPr/>
            </p:nvSpPr>
            <p:spPr>
              <a:xfrm>
                <a:off x="2234348" y="4460894"/>
                <a:ext cx="3642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&gt;</a:t>
                </a:r>
                <a:endParaRPr lang="pt-PT" sz="2400" dirty="0"/>
              </a:p>
            </p:txBody>
          </p:sp>
          <p:grpSp>
            <p:nvGrpSpPr>
              <p:cNvPr id="87" name="Grupo 86">
                <a:extLst>
                  <a:ext uri="{FF2B5EF4-FFF2-40B4-BE49-F238E27FC236}">
                    <a16:creationId xmlns:a16="http://schemas.microsoft.com/office/drawing/2014/main" id="{8101D8FA-ADEA-4E9B-A018-D751DCC3055A}"/>
                  </a:ext>
                </a:extLst>
              </p:cNvPr>
              <p:cNvGrpSpPr/>
              <p:nvPr/>
            </p:nvGrpSpPr>
            <p:grpSpPr>
              <a:xfrm>
                <a:off x="2598550" y="4397299"/>
                <a:ext cx="490250" cy="588854"/>
                <a:chOff x="308243" y="2365369"/>
                <a:chExt cx="490250" cy="588854"/>
              </a:xfrm>
            </p:grpSpPr>
            <p:sp>
              <p:nvSpPr>
                <p:cNvPr id="88" name="Rectangle 37">
                  <a:extLst>
                    <a:ext uri="{FF2B5EF4-FFF2-40B4-BE49-F238E27FC236}">
                      <a16:creationId xmlns:a16="http://schemas.microsoft.com/office/drawing/2014/main" id="{1D0F2267-89AD-4529-AE7B-46254872D2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0814" y="2365369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Rectangle 38">
                  <a:extLst>
                    <a:ext uri="{FF2B5EF4-FFF2-40B4-BE49-F238E27FC236}">
                      <a16:creationId xmlns:a16="http://schemas.microsoft.com/office/drawing/2014/main" id="{BF1F94DE-D46B-4B7D-AC19-6594F759802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1311" y="2709097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90" name="Straight Connector 39">
                  <a:extLst>
                    <a:ext uri="{FF2B5EF4-FFF2-40B4-BE49-F238E27FC236}">
                      <a16:creationId xmlns:a16="http://schemas.microsoft.com/office/drawing/2014/main" id="{AF23D98E-CABB-4DB1-B162-6EB633CC03DE}"/>
                    </a:ext>
                  </a:extLst>
                </p:cNvPr>
                <p:cNvCxnSpPr/>
                <p:nvPr/>
              </p:nvCxnSpPr>
              <p:spPr>
                <a:xfrm flipV="1">
                  <a:off x="308243" y="2659509"/>
                  <a:ext cx="49025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91" name="Retângulo 90">
                <a:extLst>
                  <a:ext uri="{FF2B5EF4-FFF2-40B4-BE49-F238E27FC236}">
                    <a16:creationId xmlns:a16="http://schemas.microsoft.com/office/drawing/2014/main" id="{E331D6C3-CE5E-416D-9D63-EE17F1A13BF5}"/>
                  </a:ext>
                </a:extLst>
              </p:cNvPr>
              <p:cNvSpPr/>
              <p:nvPr/>
            </p:nvSpPr>
            <p:spPr>
              <a:xfrm>
                <a:off x="3124032" y="4454355"/>
                <a:ext cx="3642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&gt;</a:t>
                </a:r>
                <a:endParaRPr lang="pt-PT" sz="2400" dirty="0"/>
              </a:p>
            </p:txBody>
          </p:sp>
          <p:grpSp>
            <p:nvGrpSpPr>
              <p:cNvPr id="92" name="Grupo 91">
                <a:extLst>
                  <a:ext uri="{FF2B5EF4-FFF2-40B4-BE49-F238E27FC236}">
                    <a16:creationId xmlns:a16="http://schemas.microsoft.com/office/drawing/2014/main" id="{2E604149-6EC4-41D9-95E5-F3881B895E8B}"/>
                  </a:ext>
                </a:extLst>
              </p:cNvPr>
              <p:cNvGrpSpPr/>
              <p:nvPr/>
            </p:nvGrpSpPr>
            <p:grpSpPr>
              <a:xfrm>
                <a:off x="3483238" y="4391048"/>
                <a:ext cx="490250" cy="588854"/>
                <a:chOff x="308243" y="2365369"/>
                <a:chExt cx="490250" cy="588854"/>
              </a:xfrm>
            </p:grpSpPr>
            <p:sp>
              <p:nvSpPr>
                <p:cNvPr id="93" name="Rectangle 37">
                  <a:extLst>
                    <a:ext uri="{FF2B5EF4-FFF2-40B4-BE49-F238E27FC236}">
                      <a16:creationId xmlns:a16="http://schemas.microsoft.com/office/drawing/2014/main" id="{7455CA35-05AA-4F57-9FFB-9A1C4254FCB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0814" y="2365369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" name="Rectangle 38">
                  <a:extLst>
                    <a:ext uri="{FF2B5EF4-FFF2-40B4-BE49-F238E27FC236}">
                      <a16:creationId xmlns:a16="http://schemas.microsoft.com/office/drawing/2014/main" id="{BA87C837-5D95-4A71-B20E-343B5DF52D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431311" y="2709097"/>
                  <a:ext cx="245126" cy="245126"/>
                </a:xfrm>
                <a:prstGeom prst="rect">
                  <a:avLst/>
                </a:prstGeom>
                <a:noFill/>
                <a:ln w="635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95" name="Straight Connector 39">
                  <a:extLst>
                    <a:ext uri="{FF2B5EF4-FFF2-40B4-BE49-F238E27FC236}">
                      <a16:creationId xmlns:a16="http://schemas.microsoft.com/office/drawing/2014/main" id="{A507275B-4DAA-4CD1-B74B-07BC8A2C605F}"/>
                    </a:ext>
                  </a:extLst>
                </p:cNvPr>
                <p:cNvCxnSpPr/>
                <p:nvPr/>
              </p:nvCxnSpPr>
              <p:spPr>
                <a:xfrm flipV="1">
                  <a:off x="308243" y="2659509"/>
                  <a:ext cx="49025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153" name="Retângulo 152">
              <a:extLst>
                <a:ext uri="{FF2B5EF4-FFF2-40B4-BE49-F238E27FC236}">
                  <a16:creationId xmlns:a16="http://schemas.microsoft.com/office/drawing/2014/main" id="{D3EEDDE4-F3E1-4677-966E-FDB34E1560AE}"/>
                </a:ext>
              </a:extLst>
            </p:cNvPr>
            <p:cNvSpPr/>
            <p:nvPr/>
          </p:nvSpPr>
          <p:spPr>
            <a:xfrm>
              <a:off x="4018035" y="4452202"/>
              <a:ext cx="3642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240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endParaRPr lang="pt-PT" sz="2400" dirty="0"/>
            </a:p>
          </p:txBody>
        </p:sp>
        <p:grpSp>
          <p:nvGrpSpPr>
            <p:cNvPr id="154" name="Grupo 153">
              <a:extLst>
                <a:ext uri="{FF2B5EF4-FFF2-40B4-BE49-F238E27FC236}">
                  <a16:creationId xmlns:a16="http://schemas.microsoft.com/office/drawing/2014/main" id="{4F95295C-C5F5-4D9A-B827-EBE5A25F9FB1}"/>
                </a:ext>
              </a:extLst>
            </p:cNvPr>
            <p:cNvGrpSpPr/>
            <p:nvPr/>
          </p:nvGrpSpPr>
          <p:grpSpPr>
            <a:xfrm>
              <a:off x="4367925" y="4391048"/>
              <a:ext cx="490250" cy="588854"/>
              <a:chOff x="308243" y="2365369"/>
              <a:chExt cx="490250" cy="588854"/>
            </a:xfrm>
          </p:grpSpPr>
          <p:sp>
            <p:nvSpPr>
              <p:cNvPr id="160" name="Rectangle 37">
                <a:extLst>
                  <a:ext uri="{FF2B5EF4-FFF2-40B4-BE49-F238E27FC236}">
                    <a16:creationId xmlns:a16="http://schemas.microsoft.com/office/drawing/2014/main" id="{2B12BE64-371C-45B9-98BF-9D878124E454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0814" y="2365369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Rectangle 38">
                <a:extLst>
                  <a:ext uri="{FF2B5EF4-FFF2-40B4-BE49-F238E27FC236}">
                    <a16:creationId xmlns:a16="http://schemas.microsoft.com/office/drawing/2014/main" id="{99EB577A-9C0E-4EBA-8524-7B0A60E02F72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V="1">
                <a:off x="431311" y="2709097"/>
                <a:ext cx="245126" cy="24512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2" name="Straight Connector 39">
                <a:extLst>
                  <a:ext uri="{FF2B5EF4-FFF2-40B4-BE49-F238E27FC236}">
                    <a16:creationId xmlns:a16="http://schemas.microsoft.com/office/drawing/2014/main" id="{290D0854-F4AE-4BF4-916E-57D779054389}"/>
                  </a:ext>
                </a:extLst>
              </p:cNvPr>
              <p:cNvCxnSpPr/>
              <p:nvPr/>
            </p:nvCxnSpPr>
            <p:spPr>
              <a:xfrm flipV="1">
                <a:off x="308243" y="2659509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F6F87D00-7421-4176-9B04-C5B712FFA9D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4032" y="6137555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40048192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99383867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63042255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61542695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7401137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05078296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516587"/>
                  </a:ext>
                </a:extLst>
              </a:tr>
            </a:tbl>
          </a:graphicData>
        </a:graphic>
      </p:graphicFrame>
      <p:graphicFrame>
        <p:nvGraphicFramePr>
          <p:cNvPr id="167" name="Tabela 166">
            <a:extLst>
              <a:ext uri="{FF2B5EF4-FFF2-40B4-BE49-F238E27FC236}">
                <a16:creationId xmlns:a16="http://schemas.microsoft.com/office/drawing/2014/main" id="{3498DCBF-D29D-4BDE-B216-0AA4082DDB2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4032" y="6682810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143">
                  <a:extLst>
                    <a:ext uri="{9D8B030D-6E8A-4147-A177-3AD203B41FA5}">
                      <a16:colId xmlns:a16="http://schemas.microsoft.com/office/drawing/2014/main" val="2400481929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4128908573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2107673188"/>
                    </a:ext>
                  </a:extLst>
                </a:gridCol>
                <a:gridCol w="617142">
                  <a:extLst>
                    <a:ext uri="{9D8B030D-6E8A-4147-A177-3AD203B41FA5}">
                      <a16:colId xmlns:a16="http://schemas.microsoft.com/office/drawing/2014/main" val="3177834336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3872471683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746870713"/>
                    </a:ext>
                  </a:extLst>
                </a:gridCol>
                <a:gridCol w="617143">
                  <a:extLst>
                    <a:ext uri="{9D8B030D-6E8A-4147-A177-3AD203B41FA5}">
                      <a16:colId xmlns:a16="http://schemas.microsoft.com/office/drawing/2014/main" val="3930424079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516587"/>
                  </a:ext>
                </a:extLst>
              </a:tr>
            </a:tbl>
          </a:graphicData>
        </a:graphic>
      </p:graphicFrame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B24464CB-6204-4FA4-902B-75DC0B5B42A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4032" y="7224581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374214610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04507490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8234897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50494141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17384185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73283796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9598973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681918215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333804"/>
                  </a:ext>
                </a:extLst>
              </a:tr>
            </a:tbl>
          </a:graphicData>
        </a:graphic>
      </p:graphicFrame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5045DF98-D9A1-4D04-8B1A-B93C3307484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56417" y="7774824"/>
          <a:ext cx="4320000" cy="3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00">
                  <a:extLst>
                    <a:ext uri="{9D8B030D-6E8A-4147-A177-3AD203B41FA5}">
                      <a16:colId xmlns:a16="http://schemas.microsoft.com/office/drawing/2014/main" val="4275269353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760951995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179761815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3913385040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3522978517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2635740795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3940895664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444988689"/>
                    </a:ext>
                  </a:extLst>
                </a:gridCol>
                <a:gridCol w="480000">
                  <a:extLst>
                    <a:ext uri="{9D8B030D-6E8A-4147-A177-3AD203B41FA5}">
                      <a16:colId xmlns:a16="http://schemas.microsoft.com/office/drawing/2014/main" val="226554344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670682"/>
                  </a:ext>
                </a:extLst>
              </a:tr>
            </a:tbl>
          </a:graphicData>
        </a:graphic>
      </p:graphicFrame>
      <p:grpSp>
        <p:nvGrpSpPr>
          <p:cNvPr id="170" name="Grupo 169">
            <a:extLst>
              <a:ext uri="{FF2B5EF4-FFF2-40B4-BE49-F238E27FC236}">
                <a16:creationId xmlns:a16="http://schemas.microsoft.com/office/drawing/2014/main" id="{0039F1BE-7BE3-44F6-9BBA-284A9BD29FD4}"/>
              </a:ext>
            </a:extLst>
          </p:cNvPr>
          <p:cNvGrpSpPr/>
          <p:nvPr/>
        </p:nvGrpSpPr>
        <p:grpSpPr>
          <a:xfrm>
            <a:off x="5396576" y="7201623"/>
            <a:ext cx="367687" cy="457806"/>
            <a:chOff x="308243" y="2384705"/>
            <a:chExt cx="490250" cy="549608"/>
          </a:xfrm>
        </p:grpSpPr>
        <p:sp>
          <p:nvSpPr>
            <p:cNvPr id="171" name="Rectangle 37">
              <a:extLst>
                <a:ext uri="{FF2B5EF4-FFF2-40B4-BE49-F238E27FC236}">
                  <a16:creationId xmlns:a16="http://schemas.microsoft.com/office/drawing/2014/main" id="{452F719E-FC1E-49BC-9790-8EEF8B494135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72" name="Rectangle 38">
              <a:extLst>
                <a:ext uri="{FF2B5EF4-FFF2-40B4-BE49-F238E27FC236}">
                  <a16:creationId xmlns:a16="http://schemas.microsoft.com/office/drawing/2014/main" id="{6833BA16-13DA-4839-B08A-01D032842B81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cxnSp>
          <p:nvCxnSpPr>
            <p:cNvPr id="173" name="Straight Connector 39">
              <a:extLst>
                <a:ext uri="{FF2B5EF4-FFF2-40B4-BE49-F238E27FC236}">
                  <a16:creationId xmlns:a16="http://schemas.microsoft.com/office/drawing/2014/main" id="{978ECD3C-DCB5-47D8-A8A9-C58A3B89A1E3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74" name="Grupo 173">
            <a:extLst>
              <a:ext uri="{FF2B5EF4-FFF2-40B4-BE49-F238E27FC236}">
                <a16:creationId xmlns:a16="http://schemas.microsoft.com/office/drawing/2014/main" id="{9780B971-C9EE-4264-91A4-C82F505941AE}"/>
              </a:ext>
            </a:extLst>
          </p:cNvPr>
          <p:cNvGrpSpPr/>
          <p:nvPr/>
        </p:nvGrpSpPr>
        <p:grpSpPr>
          <a:xfrm>
            <a:off x="5396574" y="7743124"/>
            <a:ext cx="367687" cy="457806"/>
            <a:chOff x="308243" y="2384705"/>
            <a:chExt cx="490250" cy="549608"/>
          </a:xfrm>
        </p:grpSpPr>
        <p:sp>
          <p:nvSpPr>
            <p:cNvPr id="175" name="Rectangle 37">
              <a:extLst>
                <a:ext uri="{FF2B5EF4-FFF2-40B4-BE49-F238E27FC236}">
                  <a16:creationId xmlns:a16="http://schemas.microsoft.com/office/drawing/2014/main" id="{ED395149-2DEF-4A51-89FB-B081AA37B2CF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44656" y="2384705"/>
              <a:ext cx="217423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76" name="Rectangle 38">
              <a:extLst>
                <a:ext uri="{FF2B5EF4-FFF2-40B4-BE49-F238E27FC236}">
                  <a16:creationId xmlns:a16="http://schemas.microsoft.com/office/drawing/2014/main" id="{93B53476-C9B1-4BCF-AE30-F08DE6419C89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430804" y="268918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177" name="Straight Connector 39">
              <a:extLst>
                <a:ext uri="{FF2B5EF4-FFF2-40B4-BE49-F238E27FC236}">
                  <a16:creationId xmlns:a16="http://schemas.microsoft.com/office/drawing/2014/main" id="{D96F9D81-C7BC-466E-8763-F296F4CA98E6}"/>
                </a:ext>
              </a:extLst>
            </p:cNvPr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54511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aixaDeTexto 39"/>
          <p:cNvSpPr txBox="1"/>
          <p:nvPr/>
        </p:nvSpPr>
        <p:spPr>
          <a:xfrm>
            <a:off x="484037" y="489711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  <p:graphicFrame>
        <p:nvGraphicFramePr>
          <p:cNvPr id="41" name="Tabela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36136"/>
              </p:ext>
            </p:extLst>
          </p:nvPr>
        </p:nvGraphicFramePr>
        <p:xfrm>
          <a:off x="1075864" y="738582"/>
          <a:ext cx="2643216" cy="1114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608">
                  <a:extLst>
                    <a:ext uri="{9D8B030D-6E8A-4147-A177-3AD203B41FA5}">
                      <a16:colId xmlns:a16="http://schemas.microsoft.com/office/drawing/2014/main" val="3397331133"/>
                    </a:ext>
                  </a:extLst>
                </a:gridCol>
                <a:gridCol w="1321608">
                  <a:extLst>
                    <a:ext uri="{9D8B030D-6E8A-4147-A177-3AD203B41FA5}">
                      <a16:colId xmlns:a16="http://schemas.microsoft.com/office/drawing/2014/main" val="2011957543"/>
                    </a:ext>
                  </a:extLst>
                </a:gridCol>
              </a:tblGrid>
              <a:tr h="557358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0402529"/>
                  </a:ext>
                </a:extLst>
              </a:tr>
              <a:tr h="557358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991869"/>
                  </a:ext>
                </a:extLst>
              </a:tr>
            </a:tbl>
          </a:graphicData>
        </a:graphic>
      </p:graphicFrame>
      <p:sp>
        <p:nvSpPr>
          <p:cNvPr id="52" name="CaixaDeTexto 11"/>
          <p:cNvSpPr txBox="1"/>
          <p:nvPr/>
        </p:nvSpPr>
        <p:spPr>
          <a:xfrm>
            <a:off x="626453" y="2295553"/>
            <a:ext cx="59406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Estão sombreadas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 Lê-se ………………………………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está sombreado. Lê-se …………………………………</a:t>
            </a:r>
          </a:p>
        </p:txBody>
      </p:sp>
      <p:grpSp>
        <p:nvGrpSpPr>
          <p:cNvPr id="53" name="Group 30"/>
          <p:cNvGrpSpPr>
            <a:grpSpLocks noChangeAspect="1"/>
          </p:cNvGrpSpPr>
          <p:nvPr/>
        </p:nvGrpSpPr>
        <p:grpSpPr>
          <a:xfrm>
            <a:off x="2608754" y="3170063"/>
            <a:ext cx="490250" cy="588853"/>
            <a:chOff x="6114483" y="2510181"/>
            <a:chExt cx="758150" cy="910634"/>
          </a:xfrm>
        </p:grpSpPr>
        <p:sp>
          <p:nvSpPr>
            <p:cNvPr id="54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7" name="Group 30"/>
          <p:cNvGrpSpPr>
            <a:grpSpLocks noChangeAspect="1"/>
          </p:cNvGrpSpPr>
          <p:nvPr/>
        </p:nvGrpSpPr>
        <p:grpSpPr>
          <a:xfrm>
            <a:off x="979854" y="3631221"/>
            <a:ext cx="490250" cy="588853"/>
            <a:chOff x="6114483" y="2510181"/>
            <a:chExt cx="758150" cy="910634"/>
          </a:xfrm>
        </p:grpSpPr>
        <p:sp>
          <p:nvSpPr>
            <p:cNvPr id="58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0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1" name="Grupo 60"/>
          <p:cNvGrpSpPr/>
          <p:nvPr/>
        </p:nvGrpSpPr>
        <p:grpSpPr>
          <a:xfrm>
            <a:off x="4302314" y="1927449"/>
            <a:ext cx="2149432" cy="1080655"/>
            <a:chOff x="4560125" y="3515097"/>
            <a:chExt cx="2149432" cy="1080655"/>
          </a:xfrm>
        </p:grpSpPr>
        <p:grpSp>
          <p:nvGrpSpPr>
            <p:cNvPr id="62" name="Grupo 60"/>
            <p:cNvGrpSpPr/>
            <p:nvPr/>
          </p:nvGrpSpPr>
          <p:grpSpPr>
            <a:xfrm>
              <a:off x="4706726" y="3723306"/>
              <a:ext cx="1937276" cy="607528"/>
              <a:chOff x="4706726" y="3723306"/>
              <a:chExt cx="1937276" cy="607528"/>
            </a:xfrm>
          </p:grpSpPr>
          <p:sp>
            <p:nvSpPr>
              <p:cNvPr id="64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P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5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66" name="Rectângulo 65"/>
              <p:cNvSpPr/>
              <p:nvPr/>
            </p:nvSpPr>
            <p:spPr>
              <a:xfrm>
                <a:off x="5072166" y="3723306"/>
                <a:ext cx="116249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numerador</a:t>
                </a:r>
                <a:endParaRPr lang="en-US" sz="1200" u="sng" dirty="0"/>
              </a:p>
            </p:txBody>
          </p:sp>
          <p:sp>
            <p:nvSpPr>
              <p:cNvPr id="67" name="Rectângulo 66"/>
              <p:cNvSpPr/>
              <p:nvPr/>
            </p:nvSpPr>
            <p:spPr>
              <a:xfrm>
                <a:off x="5058312" y="4053835"/>
                <a:ext cx="158569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…………………..</a:t>
                </a:r>
                <a:endParaRPr lang="en-US" sz="1200" u="sng" dirty="0"/>
              </a:p>
            </p:txBody>
          </p:sp>
          <p:sp>
            <p:nvSpPr>
              <p:cNvPr id="68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Rectângulo arredondado 62"/>
            <p:cNvSpPr/>
            <p:nvPr/>
          </p:nvSpPr>
          <p:spPr>
            <a:xfrm>
              <a:off x="4560125" y="3515097"/>
              <a:ext cx="2149432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CaixaDeTexto 68"/>
          <p:cNvSpPr txBox="1"/>
          <p:nvPr/>
        </p:nvSpPr>
        <p:spPr>
          <a:xfrm>
            <a:off x="500695" y="4747157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d)</a:t>
            </a:r>
          </a:p>
        </p:txBody>
      </p:sp>
      <p:pic>
        <p:nvPicPr>
          <p:cNvPr id="70" name="Picture 3" descr="Untitled.pn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751" y="4903185"/>
            <a:ext cx="1885496" cy="1895459"/>
          </a:xfrm>
          <a:prstGeom prst="rect">
            <a:avLst/>
          </a:prstGeom>
        </p:spPr>
      </p:pic>
      <p:sp>
        <p:nvSpPr>
          <p:cNvPr id="71" name="CaixaDeTexto 11"/>
          <p:cNvSpPr txBox="1"/>
          <p:nvPr/>
        </p:nvSpPr>
        <p:spPr>
          <a:xfrm>
            <a:off x="683851" y="7055630"/>
            <a:ext cx="55865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Estão sombreadas _______ dessas partes.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porção sombreada é                 do todo.  Lê-se …………………………….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da figura não estão sombreados. Lê-se ……………………………..</a:t>
            </a:r>
          </a:p>
        </p:txBody>
      </p:sp>
      <p:grpSp>
        <p:nvGrpSpPr>
          <p:cNvPr id="72" name="Group 30"/>
          <p:cNvGrpSpPr>
            <a:grpSpLocks noChangeAspect="1"/>
          </p:cNvGrpSpPr>
          <p:nvPr/>
        </p:nvGrpSpPr>
        <p:grpSpPr>
          <a:xfrm>
            <a:off x="2701777" y="7918264"/>
            <a:ext cx="490250" cy="588853"/>
            <a:chOff x="6114483" y="2510181"/>
            <a:chExt cx="758150" cy="910634"/>
          </a:xfrm>
        </p:grpSpPr>
        <p:sp>
          <p:nvSpPr>
            <p:cNvPr id="73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5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6" name="Group 30"/>
          <p:cNvGrpSpPr>
            <a:grpSpLocks noChangeAspect="1"/>
          </p:cNvGrpSpPr>
          <p:nvPr/>
        </p:nvGrpSpPr>
        <p:grpSpPr>
          <a:xfrm>
            <a:off x="1072877" y="8379422"/>
            <a:ext cx="490250" cy="588853"/>
            <a:chOff x="6114483" y="2510181"/>
            <a:chExt cx="758150" cy="910634"/>
          </a:xfrm>
        </p:grpSpPr>
        <p:sp>
          <p:nvSpPr>
            <p:cNvPr id="77" name="Rectangle 31"/>
            <p:cNvSpPr>
              <a:spLocks noChangeAspect="1"/>
            </p:cNvSpPr>
            <p:nvPr/>
          </p:nvSpPr>
          <p:spPr>
            <a:xfrm flipV="1">
              <a:off x="6304032" y="2510181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Rectangle 32"/>
            <p:cNvSpPr>
              <a:spLocks noChangeAspect="1"/>
            </p:cNvSpPr>
            <p:nvPr/>
          </p:nvSpPr>
          <p:spPr>
            <a:xfrm flipV="1">
              <a:off x="6304799" y="3041739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9" name="Straight Connector 33"/>
            <p:cNvCxnSpPr/>
            <p:nvPr/>
          </p:nvCxnSpPr>
          <p:spPr>
            <a:xfrm flipV="1">
              <a:off x="6114483" y="2965053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32" name="Grupo 60"/>
          <p:cNvGrpSpPr/>
          <p:nvPr/>
        </p:nvGrpSpPr>
        <p:grpSpPr>
          <a:xfrm>
            <a:off x="4305323" y="6655797"/>
            <a:ext cx="2149432" cy="1080655"/>
            <a:chOff x="4560125" y="3515097"/>
            <a:chExt cx="2149432" cy="1080655"/>
          </a:xfrm>
        </p:grpSpPr>
        <p:grpSp>
          <p:nvGrpSpPr>
            <p:cNvPr id="33" name="Grupo 60"/>
            <p:cNvGrpSpPr/>
            <p:nvPr/>
          </p:nvGrpSpPr>
          <p:grpSpPr>
            <a:xfrm>
              <a:off x="4706726" y="3723306"/>
              <a:ext cx="1949077" cy="607528"/>
              <a:chOff x="4706726" y="3723306"/>
              <a:chExt cx="1949077" cy="607528"/>
            </a:xfrm>
          </p:grpSpPr>
          <p:sp>
            <p:nvSpPr>
              <p:cNvPr id="35" name="Rectangle 31"/>
              <p:cNvSpPr>
                <a:spLocks noChangeAspect="1"/>
              </p:cNvSpPr>
              <p:nvPr/>
            </p:nvSpPr>
            <p:spPr>
              <a:xfrm rot="10800000" flipV="1">
                <a:off x="4821147" y="374445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6" name="Straight Connector 33"/>
              <p:cNvCxnSpPr/>
              <p:nvPr/>
            </p:nvCxnSpPr>
            <p:spPr>
              <a:xfrm flipV="1">
                <a:off x="4706726" y="4026392"/>
                <a:ext cx="4902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7" name="Rectângulo 65"/>
              <p:cNvSpPr/>
              <p:nvPr/>
            </p:nvSpPr>
            <p:spPr>
              <a:xfrm>
                <a:off x="5072166" y="3723306"/>
                <a:ext cx="1583637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…………………..</a:t>
                </a:r>
                <a:endParaRPr lang="en-US" sz="1200" u="sng" dirty="0"/>
              </a:p>
            </p:txBody>
          </p:sp>
          <p:sp>
            <p:nvSpPr>
              <p:cNvPr id="38" name="Rectângulo 66"/>
              <p:cNvSpPr/>
              <p:nvPr/>
            </p:nvSpPr>
            <p:spPr>
              <a:xfrm>
                <a:off x="5058312" y="4053835"/>
                <a:ext cx="158569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1200" dirty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 </a:t>
                </a:r>
                <a:r>
                  <a:rPr lang="pt-PT" sz="1200" u="sng" dirty="0">
                    <a:latin typeface="Arial" panose="020B0604020202020204" pitchFamily="34" charset="0"/>
                    <a:cs typeface="Arial" panose="020B0604020202020204" pitchFamily="34" charset="0"/>
                  </a:rPr>
                  <a:t>…………………..</a:t>
                </a:r>
                <a:endParaRPr lang="en-US" sz="1200" u="sng" dirty="0"/>
              </a:p>
            </p:txBody>
          </p:sp>
          <p:sp>
            <p:nvSpPr>
              <p:cNvPr id="39" name="Rectangle 31"/>
              <p:cNvSpPr>
                <a:spLocks noChangeAspect="1"/>
              </p:cNvSpPr>
              <p:nvPr/>
            </p:nvSpPr>
            <p:spPr>
              <a:xfrm rot="10800000" flipV="1">
                <a:off x="4831043" y="4074985"/>
                <a:ext cx="244800" cy="244800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Rectângulo arredondado 62"/>
            <p:cNvSpPr/>
            <p:nvPr/>
          </p:nvSpPr>
          <p:spPr>
            <a:xfrm>
              <a:off x="4560125" y="3515097"/>
              <a:ext cx="2149432" cy="1080655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2827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aixaDeTexto 50"/>
          <p:cNvSpPr txBox="1"/>
          <p:nvPr/>
        </p:nvSpPr>
        <p:spPr>
          <a:xfrm>
            <a:off x="295072" y="236047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e)</a:t>
            </a:r>
          </a:p>
        </p:txBody>
      </p:sp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59482"/>
              </p:ext>
            </p:extLst>
          </p:nvPr>
        </p:nvGraphicFramePr>
        <p:xfrm>
          <a:off x="835001" y="3508974"/>
          <a:ext cx="4572001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143">
                  <a:extLst>
                    <a:ext uri="{9D8B030D-6E8A-4147-A177-3AD203B41FA5}">
                      <a16:colId xmlns:a16="http://schemas.microsoft.com/office/drawing/2014/main" val="2059185995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13013100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0886"/>
                  </a:ext>
                </a:extLst>
              </a:tr>
            </a:tbl>
          </a:graphicData>
        </a:graphic>
      </p:graphicFrame>
      <p:sp>
        <p:nvSpPr>
          <p:cNvPr id="89" name="CaixaDeTexto 88"/>
          <p:cNvSpPr txBox="1"/>
          <p:nvPr/>
        </p:nvSpPr>
        <p:spPr>
          <a:xfrm>
            <a:off x="300237" y="3442803"/>
            <a:ext cx="53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f)</a:t>
            </a:r>
          </a:p>
        </p:txBody>
      </p:sp>
      <p:grpSp>
        <p:nvGrpSpPr>
          <p:cNvPr id="92" name="Grupo 91"/>
          <p:cNvGrpSpPr/>
          <p:nvPr/>
        </p:nvGrpSpPr>
        <p:grpSpPr>
          <a:xfrm>
            <a:off x="468840" y="387414"/>
            <a:ext cx="2145509" cy="1760481"/>
            <a:chOff x="1205110" y="3356245"/>
            <a:chExt cx="1621686" cy="1354892"/>
          </a:xfrm>
        </p:grpSpPr>
        <p:pic>
          <p:nvPicPr>
            <p:cNvPr id="90" name="Imagem 89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205110" y="3356245"/>
              <a:ext cx="1621686" cy="1354892"/>
            </a:xfrm>
            <a:prstGeom prst="rect">
              <a:avLst/>
            </a:prstGeom>
          </p:spPr>
        </p:pic>
        <p:sp>
          <p:nvSpPr>
            <p:cNvPr id="91" name="Triângulo isósceles 90"/>
            <p:cNvSpPr/>
            <p:nvPr/>
          </p:nvSpPr>
          <p:spPr>
            <a:xfrm>
              <a:off x="1638300" y="4066071"/>
              <a:ext cx="736600" cy="589476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56" name="Grupo 55"/>
          <p:cNvGrpSpPr/>
          <p:nvPr/>
        </p:nvGrpSpPr>
        <p:grpSpPr>
          <a:xfrm>
            <a:off x="541346" y="4071005"/>
            <a:ext cx="5586558" cy="1912645"/>
            <a:chOff x="683851" y="6089811"/>
            <a:chExt cx="5586558" cy="1912645"/>
          </a:xfrm>
        </p:grpSpPr>
        <p:sp>
          <p:nvSpPr>
            <p:cNvPr id="37" name="CaixaDeTexto 11"/>
            <p:cNvSpPr txBox="1"/>
            <p:nvPr/>
          </p:nvSpPr>
          <p:spPr>
            <a:xfrm>
              <a:off x="683851" y="6089811"/>
              <a:ext cx="558655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Estão sombreadas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Lê-se …………………………….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Lê-se……………………………..</a:t>
              </a:r>
            </a:p>
          </p:txBody>
        </p:sp>
        <p:grpSp>
          <p:nvGrpSpPr>
            <p:cNvPr id="38" name="Group 30"/>
            <p:cNvGrpSpPr>
              <a:grpSpLocks noChangeAspect="1"/>
            </p:cNvGrpSpPr>
            <p:nvPr/>
          </p:nvGrpSpPr>
          <p:grpSpPr>
            <a:xfrm>
              <a:off x="2701777" y="6952445"/>
              <a:ext cx="490250" cy="588853"/>
              <a:chOff x="6114483" y="2510181"/>
              <a:chExt cx="758150" cy="910634"/>
            </a:xfrm>
          </p:grpSpPr>
          <p:sp>
            <p:nvSpPr>
              <p:cNvPr id="39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1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2" name="Group 30"/>
            <p:cNvGrpSpPr>
              <a:grpSpLocks noChangeAspect="1"/>
            </p:cNvGrpSpPr>
            <p:nvPr/>
          </p:nvGrpSpPr>
          <p:grpSpPr>
            <a:xfrm>
              <a:off x="1072877" y="7413603"/>
              <a:ext cx="490250" cy="588853"/>
              <a:chOff x="6114483" y="2510181"/>
              <a:chExt cx="758150" cy="910634"/>
            </a:xfrm>
          </p:grpSpPr>
          <p:sp>
            <p:nvSpPr>
              <p:cNvPr id="52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4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57" name="CaixaDeTexto 56"/>
          <p:cNvSpPr txBox="1"/>
          <p:nvPr/>
        </p:nvSpPr>
        <p:spPr>
          <a:xfrm>
            <a:off x="313874" y="6405585"/>
            <a:ext cx="6847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g)</a:t>
            </a:r>
          </a:p>
        </p:txBody>
      </p:sp>
      <p:pic>
        <p:nvPicPr>
          <p:cNvPr id="58" name="Imagem 5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062" y="6587460"/>
            <a:ext cx="1835896" cy="1822876"/>
          </a:xfrm>
          <a:prstGeom prst="rect">
            <a:avLst/>
          </a:prstGeom>
        </p:spPr>
      </p:pic>
      <p:grpSp>
        <p:nvGrpSpPr>
          <p:cNvPr id="96" name="Grupo 95"/>
          <p:cNvGrpSpPr/>
          <p:nvPr/>
        </p:nvGrpSpPr>
        <p:grpSpPr>
          <a:xfrm>
            <a:off x="2845159" y="270903"/>
            <a:ext cx="3805023" cy="2893100"/>
            <a:chOff x="2845159" y="270903"/>
            <a:chExt cx="3805023" cy="2893100"/>
          </a:xfrm>
        </p:grpSpPr>
        <p:sp>
          <p:nvSpPr>
            <p:cNvPr id="97" name="CaixaDeTexto 11"/>
            <p:cNvSpPr txBox="1"/>
            <p:nvPr/>
          </p:nvSpPr>
          <p:spPr>
            <a:xfrm>
              <a:off x="2845159" y="270903"/>
              <a:ext cx="3805023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Está sombreada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</a:t>
              </a:r>
            </a:p>
            <a:p>
              <a:pPr marL="534988" lvl="1" indent="-261938">
                <a:spcAft>
                  <a:spcPts val="30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…………………………….</a:t>
              </a:r>
            </a:p>
            <a:p>
              <a:pPr marL="273050" lvl="1" indent="-190500">
                <a:spcAft>
                  <a:spcPts val="30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</a:t>
              </a:r>
            </a:p>
            <a:p>
              <a:pPr marL="534988" lvl="1" indent="-261938">
                <a:spcAft>
                  <a:spcPts val="24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………………………………..</a:t>
              </a:r>
            </a:p>
          </p:txBody>
        </p:sp>
        <p:grpSp>
          <p:nvGrpSpPr>
            <p:cNvPr id="98" name="Group 30"/>
            <p:cNvGrpSpPr>
              <a:grpSpLocks noChangeAspect="1"/>
            </p:cNvGrpSpPr>
            <p:nvPr/>
          </p:nvGrpSpPr>
          <p:grpSpPr>
            <a:xfrm>
              <a:off x="4863085" y="1133537"/>
              <a:ext cx="490250" cy="588853"/>
              <a:chOff x="6114483" y="2510181"/>
              <a:chExt cx="758150" cy="910634"/>
            </a:xfrm>
          </p:grpSpPr>
          <p:sp>
            <p:nvSpPr>
              <p:cNvPr id="103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5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99" name="Group 30"/>
            <p:cNvGrpSpPr>
              <a:grpSpLocks noChangeAspect="1"/>
            </p:cNvGrpSpPr>
            <p:nvPr/>
          </p:nvGrpSpPr>
          <p:grpSpPr>
            <a:xfrm>
              <a:off x="3222310" y="2188462"/>
              <a:ext cx="490250" cy="588853"/>
              <a:chOff x="6114483" y="2510181"/>
              <a:chExt cx="758150" cy="910634"/>
            </a:xfrm>
          </p:grpSpPr>
          <p:sp>
            <p:nvSpPr>
              <p:cNvPr id="100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2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106" name="Grupo 105"/>
          <p:cNvGrpSpPr/>
          <p:nvPr/>
        </p:nvGrpSpPr>
        <p:grpSpPr>
          <a:xfrm>
            <a:off x="2726907" y="6756625"/>
            <a:ext cx="3805023" cy="2893100"/>
            <a:chOff x="2845159" y="270903"/>
            <a:chExt cx="3805023" cy="2893100"/>
          </a:xfrm>
        </p:grpSpPr>
        <p:sp>
          <p:nvSpPr>
            <p:cNvPr id="107" name="CaixaDeTexto 11"/>
            <p:cNvSpPr txBox="1"/>
            <p:nvPr/>
          </p:nvSpPr>
          <p:spPr>
            <a:xfrm>
              <a:off x="2845159" y="270903"/>
              <a:ext cx="3805023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Está sombreada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</a:t>
              </a:r>
            </a:p>
            <a:p>
              <a:pPr marL="534988" lvl="1" indent="-261938">
                <a:spcAft>
                  <a:spcPts val="30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…………………………….</a:t>
              </a:r>
            </a:p>
            <a:p>
              <a:pPr marL="273050" lvl="1" indent="-190500">
                <a:spcAft>
                  <a:spcPts val="30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</a:t>
              </a:r>
            </a:p>
            <a:p>
              <a:pPr marL="534988" lvl="1" indent="-261938">
                <a:spcAft>
                  <a:spcPts val="24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………………………………..</a:t>
              </a:r>
            </a:p>
          </p:txBody>
        </p:sp>
        <p:grpSp>
          <p:nvGrpSpPr>
            <p:cNvPr id="108" name="Group 30"/>
            <p:cNvGrpSpPr>
              <a:grpSpLocks noChangeAspect="1"/>
            </p:cNvGrpSpPr>
            <p:nvPr/>
          </p:nvGrpSpPr>
          <p:grpSpPr>
            <a:xfrm>
              <a:off x="4863085" y="1133537"/>
              <a:ext cx="490250" cy="588853"/>
              <a:chOff x="6114483" y="2510181"/>
              <a:chExt cx="758150" cy="910634"/>
            </a:xfrm>
          </p:grpSpPr>
          <p:sp>
            <p:nvSpPr>
              <p:cNvPr id="113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5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09" name="Group 30"/>
            <p:cNvGrpSpPr>
              <a:grpSpLocks noChangeAspect="1"/>
            </p:cNvGrpSpPr>
            <p:nvPr/>
          </p:nvGrpSpPr>
          <p:grpSpPr>
            <a:xfrm>
              <a:off x="3222310" y="2188462"/>
              <a:ext cx="490250" cy="588853"/>
              <a:chOff x="6114483" y="2510181"/>
              <a:chExt cx="758150" cy="910634"/>
            </a:xfrm>
          </p:grpSpPr>
          <p:sp>
            <p:nvSpPr>
              <p:cNvPr id="110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2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20339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 noChangeAspect="1"/>
          </p:cNvGrpSpPr>
          <p:nvPr/>
        </p:nvGrpSpPr>
        <p:grpSpPr>
          <a:xfrm>
            <a:off x="755427" y="3423290"/>
            <a:ext cx="4125331" cy="630646"/>
            <a:chOff x="2255517" y="4728754"/>
            <a:chExt cx="1239519" cy="981166"/>
          </a:xfrm>
        </p:grpSpPr>
        <p:grpSp>
          <p:nvGrpSpPr>
            <p:cNvPr id="3" name="Group 35"/>
            <p:cNvGrpSpPr/>
            <p:nvPr/>
          </p:nvGrpSpPr>
          <p:grpSpPr>
            <a:xfrm rot="10800000">
              <a:off x="2255517" y="4728754"/>
              <a:ext cx="1239519" cy="493486"/>
              <a:chOff x="370115" y="3072674"/>
              <a:chExt cx="1550126" cy="544286"/>
            </a:xfrm>
          </p:grpSpPr>
          <p:grpSp>
            <p:nvGrpSpPr>
              <p:cNvPr id="12" name="Group 44"/>
              <p:cNvGrpSpPr/>
              <p:nvPr/>
            </p:nvGrpSpPr>
            <p:grpSpPr>
              <a:xfrm>
                <a:off x="674915" y="3072674"/>
                <a:ext cx="1245326" cy="544286"/>
                <a:chOff x="502194" y="3011714"/>
                <a:chExt cx="1292497" cy="670560"/>
              </a:xfrm>
            </p:grpSpPr>
            <p:grpSp>
              <p:nvGrpSpPr>
                <p:cNvPr id="14" name="Group 46"/>
                <p:cNvGrpSpPr/>
                <p:nvPr/>
              </p:nvGrpSpPr>
              <p:grpSpPr>
                <a:xfrm rot="10800000">
                  <a:off x="827314" y="3011714"/>
                  <a:ext cx="967377" cy="670560"/>
                  <a:chOff x="766354" y="1071154"/>
                  <a:chExt cx="967377" cy="670560"/>
                </a:xfrm>
              </p:grpSpPr>
              <p:sp>
                <p:nvSpPr>
                  <p:cNvPr id="16" name="Retângulo 2"/>
                  <p:cNvSpPr/>
                  <p:nvPr/>
                </p:nvSpPr>
                <p:spPr>
                  <a:xfrm>
                    <a:off x="766354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7" name="Retângulo 3"/>
                  <p:cNvSpPr/>
                  <p:nvPr/>
                </p:nvSpPr>
                <p:spPr>
                  <a:xfrm>
                    <a:off x="1089297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8" name="Retângulo 4"/>
                  <p:cNvSpPr/>
                  <p:nvPr/>
                </p:nvSpPr>
                <p:spPr>
                  <a:xfrm>
                    <a:off x="1411514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  <p:sp>
              <p:nvSpPr>
                <p:cNvPr id="15" name="Retângulo 4"/>
                <p:cNvSpPr/>
                <p:nvPr/>
              </p:nvSpPr>
              <p:spPr>
                <a:xfrm rot="10800000">
                  <a:off x="502194" y="3011714"/>
                  <a:ext cx="322217" cy="67056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sp>
            <p:nvSpPr>
              <p:cNvPr id="13" name="Retângulo 4"/>
              <p:cNvSpPr/>
              <p:nvPr/>
            </p:nvSpPr>
            <p:spPr>
              <a:xfrm rot="10800000">
                <a:off x="370115" y="3072674"/>
                <a:ext cx="310457" cy="54428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" name="Group 36"/>
            <p:cNvGrpSpPr/>
            <p:nvPr/>
          </p:nvGrpSpPr>
          <p:grpSpPr>
            <a:xfrm rot="10800000">
              <a:off x="2255517" y="5216434"/>
              <a:ext cx="1239519" cy="493486"/>
              <a:chOff x="370115" y="3072674"/>
              <a:chExt cx="1550126" cy="544286"/>
            </a:xfrm>
          </p:grpSpPr>
          <p:grpSp>
            <p:nvGrpSpPr>
              <p:cNvPr id="5" name="Group 37"/>
              <p:cNvGrpSpPr/>
              <p:nvPr/>
            </p:nvGrpSpPr>
            <p:grpSpPr>
              <a:xfrm>
                <a:off x="674915" y="3072674"/>
                <a:ext cx="1245326" cy="544286"/>
                <a:chOff x="502194" y="3011714"/>
                <a:chExt cx="1292497" cy="670560"/>
              </a:xfrm>
            </p:grpSpPr>
            <p:grpSp>
              <p:nvGrpSpPr>
                <p:cNvPr id="7" name="Group 39"/>
                <p:cNvGrpSpPr/>
                <p:nvPr/>
              </p:nvGrpSpPr>
              <p:grpSpPr>
                <a:xfrm rot="10800000">
                  <a:off x="827314" y="3011714"/>
                  <a:ext cx="967377" cy="670560"/>
                  <a:chOff x="766354" y="1071154"/>
                  <a:chExt cx="967377" cy="670560"/>
                </a:xfrm>
              </p:grpSpPr>
              <p:sp>
                <p:nvSpPr>
                  <p:cNvPr id="9" name="Retângulo 2"/>
                  <p:cNvSpPr/>
                  <p:nvPr/>
                </p:nvSpPr>
                <p:spPr>
                  <a:xfrm>
                    <a:off x="766354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0" name="Retângulo 3"/>
                  <p:cNvSpPr/>
                  <p:nvPr/>
                </p:nvSpPr>
                <p:spPr>
                  <a:xfrm>
                    <a:off x="1089297" y="1071154"/>
                    <a:ext cx="322217" cy="67056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1" name="Retângulo 4"/>
                  <p:cNvSpPr/>
                  <p:nvPr/>
                </p:nvSpPr>
                <p:spPr>
                  <a:xfrm>
                    <a:off x="1411514" y="1071154"/>
                    <a:ext cx="322217" cy="6705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  <p:sp>
              <p:nvSpPr>
                <p:cNvPr id="8" name="Retângulo 4"/>
                <p:cNvSpPr/>
                <p:nvPr/>
              </p:nvSpPr>
              <p:spPr>
                <a:xfrm rot="10800000">
                  <a:off x="502194" y="3011714"/>
                  <a:ext cx="322217" cy="6705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sp>
            <p:nvSpPr>
              <p:cNvPr id="6" name="Retângulo 4"/>
              <p:cNvSpPr/>
              <p:nvPr/>
            </p:nvSpPr>
            <p:spPr>
              <a:xfrm rot="10800000">
                <a:off x="370115" y="3072674"/>
                <a:ext cx="310457" cy="5442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</p:grpSp>
      <p:sp>
        <p:nvSpPr>
          <p:cNvPr id="20" name="CaixaDeTexto 19"/>
          <p:cNvSpPr txBox="1"/>
          <p:nvPr/>
        </p:nvSpPr>
        <p:spPr>
          <a:xfrm>
            <a:off x="358588" y="234532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h)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365387" y="3270846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i)</a:t>
            </a:r>
          </a:p>
        </p:txBody>
      </p:sp>
      <p:grpSp>
        <p:nvGrpSpPr>
          <p:cNvPr id="57" name="Grupo 56"/>
          <p:cNvGrpSpPr/>
          <p:nvPr/>
        </p:nvGrpSpPr>
        <p:grpSpPr>
          <a:xfrm>
            <a:off x="495381" y="259008"/>
            <a:ext cx="2326435" cy="1423592"/>
            <a:chOff x="1076215" y="3813917"/>
            <a:chExt cx="2326435" cy="1423592"/>
          </a:xfrm>
        </p:grpSpPr>
        <p:grpSp>
          <p:nvGrpSpPr>
            <p:cNvPr id="44" name="Group 68"/>
            <p:cNvGrpSpPr/>
            <p:nvPr/>
          </p:nvGrpSpPr>
          <p:grpSpPr>
            <a:xfrm>
              <a:off x="1305956" y="3823713"/>
              <a:ext cx="772653" cy="851021"/>
              <a:chOff x="2216799" y="1001545"/>
              <a:chExt cx="916831" cy="954571"/>
            </a:xfrm>
          </p:grpSpPr>
          <p:sp>
            <p:nvSpPr>
              <p:cNvPr id="55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6" name="Triângulo isósceles 8"/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5" name="Group 71"/>
            <p:cNvGrpSpPr/>
            <p:nvPr/>
          </p:nvGrpSpPr>
          <p:grpSpPr>
            <a:xfrm>
              <a:off x="1076215" y="4361089"/>
              <a:ext cx="772653" cy="876420"/>
              <a:chOff x="2216799" y="973055"/>
              <a:chExt cx="916831" cy="983061"/>
            </a:xfrm>
          </p:grpSpPr>
          <p:sp>
            <p:nvSpPr>
              <p:cNvPr id="53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4" name="Triângulo isósceles 8"/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6" name="Group 74"/>
            <p:cNvGrpSpPr/>
            <p:nvPr/>
          </p:nvGrpSpPr>
          <p:grpSpPr>
            <a:xfrm>
              <a:off x="1798601" y="4338095"/>
              <a:ext cx="772653" cy="876420"/>
              <a:chOff x="2216799" y="973055"/>
              <a:chExt cx="916831" cy="983061"/>
            </a:xfrm>
          </p:grpSpPr>
          <p:sp>
            <p:nvSpPr>
              <p:cNvPr id="51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2" name="Triângulo isósceles 8"/>
              <p:cNvSpPr/>
              <p:nvPr/>
            </p:nvSpPr>
            <p:spPr>
              <a:xfrm rot="17586152">
                <a:off x="2410818" y="903387"/>
                <a:ext cx="653144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grpSp>
          <p:nvGrpSpPr>
            <p:cNvPr id="47" name="Group 77"/>
            <p:cNvGrpSpPr/>
            <p:nvPr/>
          </p:nvGrpSpPr>
          <p:grpSpPr>
            <a:xfrm>
              <a:off x="2026379" y="3813917"/>
              <a:ext cx="772653" cy="851021"/>
              <a:chOff x="2216799" y="1001545"/>
              <a:chExt cx="916831" cy="954571"/>
            </a:xfrm>
          </p:grpSpPr>
          <p:sp>
            <p:nvSpPr>
              <p:cNvPr id="49" name="Triângulo isósceles 5"/>
              <p:cNvSpPr/>
              <p:nvPr/>
            </p:nvSpPr>
            <p:spPr>
              <a:xfrm rot="6765919">
                <a:off x="2286467" y="1233305"/>
                <a:ext cx="653143" cy="79248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0" name="Triângulo isósceles 8"/>
              <p:cNvSpPr/>
              <p:nvPr/>
            </p:nvSpPr>
            <p:spPr>
              <a:xfrm rot="17586152">
                <a:off x="2410818" y="931877"/>
                <a:ext cx="653143" cy="792480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48" name="Triângulo isósceles 5"/>
            <p:cNvSpPr/>
            <p:nvPr/>
          </p:nvSpPr>
          <p:spPr>
            <a:xfrm rot="6765919">
              <a:off x="2777576" y="4027163"/>
              <a:ext cx="582291" cy="667857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103" name="Grupo 102"/>
          <p:cNvGrpSpPr/>
          <p:nvPr/>
        </p:nvGrpSpPr>
        <p:grpSpPr>
          <a:xfrm>
            <a:off x="2845159" y="152153"/>
            <a:ext cx="3805023" cy="2893100"/>
            <a:chOff x="2845159" y="270903"/>
            <a:chExt cx="3805023" cy="2893100"/>
          </a:xfrm>
        </p:grpSpPr>
        <p:sp>
          <p:nvSpPr>
            <p:cNvPr id="66" name="CaixaDeTexto 11"/>
            <p:cNvSpPr txBox="1"/>
            <p:nvPr/>
          </p:nvSpPr>
          <p:spPr>
            <a:xfrm>
              <a:off x="2845159" y="270903"/>
              <a:ext cx="3805023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Estão sombreadas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</a:t>
              </a:r>
            </a:p>
            <a:p>
              <a:pPr marL="534988" lvl="1" indent="-261938">
                <a:spcAft>
                  <a:spcPts val="30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…………………………….</a:t>
              </a:r>
            </a:p>
            <a:p>
              <a:pPr marL="273050" lvl="1" indent="-190500">
                <a:spcAft>
                  <a:spcPts val="30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</a:t>
              </a:r>
            </a:p>
            <a:p>
              <a:pPr marL="534988" lvl="1" indent="-261938">
                <a:spcAft>
                  <a:spcPts val="2400"/>
                </a:spcAft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Lê-se ………………………………..</a:t>
              </a:r>
            </a:p>
          </p:txBody>
        </p:sp>
        <p:grpSp>
          <p:nvGrpSpPr>
            <p:cNvPr id="67" name="Group 30"/>
            <p:cNvGrpSpPr>
              <a:grpSpLocks noChangeAspect="1"/>
            </p:cNvGrpSpPr>
            <p:nvPr/>
          </p:nvGrpSpPr>
          <p:grpSpPr>
            <a:xfrm>
              <a:off x="4863085" y="1133537"/>
              <a:ext cx="490250" cy="588853"/>
              <a:chOff x="6114483" y="2510181"/>
              <a:chExt cx="758150" cy="910634"/>
            </a:xfrm>
          </p:grpSpPr>
          <p:sp>
            <p:nvSpPr>
              <p:cNvPr id="72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4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8" name="Group 30"/>
            <p:cNvGrpSpPr>
              <a:grpSpLocks noChangeAspect="1"/>
            </p:cNvGrpSpPr>
            <p:nvPr/>
          </p:nvGrpSpPr>
          <p:grpSpPr>
            <a:xfrm>
              <a:off x="3222310" y="2188462"/>
              <a:ext cx="490250" cy="588853"/>
              <a:chOff x="6114483" y="2510181"/>
              <a:chExt cx="758150" cy="910634"/>
            </a:xfrm>
          </p:grpSpPr>
          <p:sp>
            <p:nvSpPr>
              <p:cNvPr id="69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1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75" name="Grupo 74"/>
          <p:cNvGrpSpPr/>
          <p:nvPr/>
        </p:nvGrpSpPr>
        <p:grpSpPr>
          <a:xfrm>
            <a:off x="598742" y="4211538"/>
            <a:ext cx="5586558" cy="1912645"/>
            <a:chOff x="683851" y="6089811"/>
            <a:chExt cx="5586558" cy="1912645"/>
          </a:xfrm>
        </p:grpSpPr>
        <p:sp>
          <p:nvSpPr>
            <p:cNvPr id="76" name="CaixaDeTexto 11"/>
            <p:cNvSpPr txBox="1"/>
            <p:nvPr/>
          </p:nvSpPr>
          <p:spPr>
            <a:xfrm>
              <a:off x="683851" y="6089811"/>
              <a:ext cx="558655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O todo foi dividido em  _______ partes iguais. 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Estão sombreadas _______ dessas partes.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Lê-se …………………………….</a:t>
              </a:r>
            </a:p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da figura não estão sombreados. Lê-se ……………………………..</a:t>
              </a:r>
            </a:p>
          </p:txBody>
        </p:sp>
        <p:grpSp>
          <p:nvGrpSpPr>
            <p:cNvPr id="77" name="Group 30"/>
            <p:cNvGrpSpPr>
              <a:grpSpLocks noChangeAspect="1"/>
            </p:cNvGrpSpPr>
            <p:nvPr/>
          </p:nvGrpSpPr>
          <p:grpSpPr>
            <a:xfrm>
              <a:off x="2701777" y="6952445"/>
              <a:ext cx="490250" cy="588853"/>
              <a:chOff x="6114483" y="2510181"/>
              <a:chExt cx="758150" cy="910634"/>
            </a:xfrm>
          </p:grpSpPr>
          <p:sp>
            <p:nvSpPr>
              <p:cNvPr id="82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4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8" name="Group 30"/>
            <p:cNvGrpSpPr>
              <a:grpSpLocks noChangeAspect="1"/>
            </p:cNvGrpSpPr>
            <p:nvPr/>
          </p:nvGrpSpPr>
          <p:grpSpPr>
            <a:xfrm>
              <a:off x="1072877" y="7413603"/>
              <a:ext cx="490250" cy="588853"/>
              <a:chOff x="6114483" y="2510181"/>
              <a:chExt cx="758150" cy="910634"/>
            </a:xfrm>
          </p:grpSpPr>
          <p:sp>
            <p:nvSpPr>
              <p:cNvPr id="79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1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</p:grpSp>
      <p:pic>
        <p:nvPicPr>
          <p:cNvPr id="85" name="Imagem 8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306" y="7552236"/>
            <a:ext cx="1777459" cy="1514265"/>
          </a:xfrm>
          <a:prstGeom prst="rect">
            <a:avLst/>
          </a:prstGeom>
        </p:spPr>
      </p:pic>
      <p:sp>
        <p:nvSpPr>
          <p:cNvPr id="102" name="CaixaDeTexto 101"/>
          <p:cNvSpPr txBox="1"/>
          <p:nvPr/>
        </p:nvSpPr>
        <p:spPr>
          <a:xfrm>
            <a:off x="353254" y="7448960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j)</a:t>
            </a:r>
          </a:p>
        </p:txBody>
      </p:sp>
      <p:sp>
        <p:nvSpPr>
          <p:cNvPr id="105" name="CaixaDeTexto 11"/>
          <p:cNvSpPr txBox="1"/>
          <p:nvPr/>
        </p:nvSpPr>
        <p:spPr>
          <a:xfrm>
            <a:off x="2700675" y="7856036"/>
            <a:ext cx="3805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 marL="273050" lvl="1" indent="-190500">
              <a:spcAft>
                <a:spcPts val="2400"/>
              </a:spcAft>
              <a:buFont typeface="Arial" pitchFamily="34" charset="0"/>
              <a:buChar char="•"/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Está sombreada _______ dessas partes.</a:t>
            </a:r>
          </a:p>
        </p:txBody>
      </p:sp>
      <p:grpSp>
        <p:nvGrpSpPr>
          <p:cNvPr id="116" name="Grupo 115"/>
          <p:cNvGrpSpPr/>
          <p:nvPr/>
        </p:nvGrpSpPr>
        <p:grpSpPr>
          <a:xfrm>
            <a:off x="598220" y="9098681"/>
            <a:ext cx="6259780" cy="588853"/>
            <a:chOff x="598220" y="9146182"/>
            <a:chExt cx="6259780" cy="588853"/>
          </a:xfrm>
        </p:grpSpPr>
        <p:grpSp>
          <p:nvGrpSpPr>
            <p:cNvPr id="106" name="Group 30"/>
            <p:cNvGrpSpPr>
              <a:grpSpLocks noChangeAspect="1"/>
            </p:cNvGrpSpPr>
            <p:nvPr/>
          </p:nvGrpSpPr>
          <p:grpSpPr>
            <a:xfrm>
              <a:off x="2640419" y="9146182"/>
              <a:ext cx="490250" cy="588853"/>
              <a:chOff x="6114483" y="2510181"/>
              <a:chExt cx="758150" cy="910634"/>
            </a:xfrm>
          </p:grpSpPr>
          <p:sp>
            <p:nvSpPr>
              <p:cNvPr id="111" name="Rectangle 31"/>
              <p:cNvSpPr>
                <a:spLocks noChangeAspect="1"/>
              </p:cNvSpPr>
              <p:nvPr/>
            </p:nvSpPr>
            <p:spPr>
              <a:xfrm flipV="1">
                <a:off x="6304032" y="2510181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Rectangle 32"/>
              <p:cNvSpPr>
                <a:spLocks noChangeAspect="1"/>
              </p:cNvSpPr>
              <p:nvPr/>
            </p:nvSpPr>
            <p:spPr>
              <a:xfrm flipV="1">
                <a:off x="6304799" y="3041739"/>
                <a:ext cx="379077" cy="379076"/>
              </a:xfrm>
              <a:prstGeom prst="rect">
                <a:avLst/>
              </a:prstGeom>
              <a:noFill/>
              <a:ln w="635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3" name="Straight Connector 33"/>
              <p:cNvCxnSpPr/>
              <p:nvPr/>
            </p:nvCxnSpPr>
            <p:spPr>
              <a:xfrm flipV="1">
                <a:off x="6114483" y="2965053"/>
                <a:ext cx="75815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5B9BD5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5" name="Rectângulo 114"/>
            <p:cNvSpPr/>
            <p:nvPr/>
          </p:nvSpPr>
          <p:spPr>
            <a:xfrm>
              <a:off x="598220" y="9314691"/>
              <a:ext cx="625978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73050" lvl="1" indent="-190500">
                <a:spcAft>
                  <a:spcPts val="2400"/>
                </a:spcAft>
                <a:buFont typeface="Arial" pitchFamily="34" charset="0"/>
                <a:buChar char="•"/>
              </a:pPr>
              <a:r>
                <a:rPr lang="pt-PT" sz="1200" dirty="0">
                  <a:latin typeface="Arial" panose="020B0604020202020204" pitchFamily="34" charset="0"/>
                  <a:cs typeface="Arial" panose="020B0604020202020204" pitchFamily="34" charset="0"/>
                </a:rPr>
                <a:t>A porção sombreada é                 do todo.  Lê-se …………………………….</a:t>
              </a:r>
            </a:p>
          </p:txBody>
        </p:sp>
      </p:grpSp>
      <p:sp>
        <p:nvSpPr>
          <p:cNvPr id="117" name="Texto explicativo em elipse 45"/>
          <p:cNvSpPr/>
          <p:nvPr/>
        </p:nvSpPr>
        <p:spPr>
          <a:xfrm>
            <a:off x="724395" y="6353298"/>
            <a:ext cx="4839194" cy="1045030"/>
          </a:xfrm>
          <a:prstGeom prst="wedgeEllipseCallout">
            <a:avLst>
              <a:gd name="adj1" fmla="val 48922"/>
              <a:gd name="adj2" fmla="val 43424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 frações com denominador 11, 12, 13, 14, …., devemos ler o numeral que representa o denominador seguido da palavra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“avos”.</a:t>
            </a:r>
          </a:p>
        </p:txBody>
      </p:sp>
      <p:pic>
        <p:nvPicPr>
          <p:cNvPr id="118" name="Imagem 117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382371" y="6921694"/>
            <a:ext cx="1396750" cy="88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73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aixaDeTexto 58"/>
          <p:cNvSpPr txBox="1"/>
          <p:nvPr/>
        </p:nvSpPr>
        <p:spPr>
          <a:xfrm>
            <a:off x="179453" y="4061383"/>
            <a:ext cx="644043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Nas alíneas que se seguem podes observar diferentes formas de dividir o segmento de reta compreendido entre 0 e 1 em segmentos de igual comprimento. Representa a fração correspondente a cada ponto assinalado.</a:t>
            </a:r>
          </a:p>
        </p:txBody>
      </p:sp>
      <p:graphicFrame>
        <p:nvGraphicFramePr>
          <p:cNvPr id="61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851270"/>
              </p:ext>
            </p:extLst>
          </p:nvPr>
        </p:nvGraphicFramePr>
        <p:xfrm>
          <a:off x="794197" y="5089418"/>
          <a:ext cx="5549575" cy="444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915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99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2061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222061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graphicFrame>
        <p:nvGraphicFramePr>
          <p:cNvPr id="6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198565"/>
              </p:ext>
            </p:extLst>
          </p:nvPr>
        </p:nvGraphicFramePr>
        <p:xfrm>
          <a:off x="744100" y="6163468"/>
          <a:ext cx="5513946" cy="303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991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8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1951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51951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graphicFrame>
        <p:nvGraphicFramePr>
          <p:cNvPr id="63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956525"/>
              </p:ext>
            </p:extLst>
          </p:nvPr>
        </p:nvGraphicFramePr>
        <p:xfrm>
          <a:off x="784549" y="7117040"/>
          <a:ext cx="5525832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86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48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33790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133790"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64" name="Retângulo 63"/>
          <p:cNvSpPr/>
          <p:nvPr/>
        </p:nvSpPr>
        <p:spPr>
          <a:xfrm>
            <a:off x="656178" y="549208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88" name="Retângulo 87"/>
          <p:cNvSpPr/>
          <p:nvPr/>
        </p:nvSpPr>
        <p:spPr>
          <a:xfrm>
            <a:off x="6195913" y="550026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89" name="Retângulo 88"/>
          <p:cNvSpPr/>
          <p:nvPr/>
        </p:nvSpPr>
        <p:spPr>
          <a:xfrm>
            <a:off x="606079" y="646030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90" name="Retângulo 89"/>
          <p:cNvSpPr/>
          <p:nvPr/>
        </p:nvSpPr>
        <p:spPr>
          <a:xfrm>
            <a:off x="6145814" y="646847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91" name="Retângulo 90"/>
          <p:cNvSpPr/>
          <p:nvPr/>
        </p:nvSpPr>
        <p:spPr>
          <a:xfrm>
            <a:off x="657062" y="7324119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92" name="Retângulo 91"/>
          <p:cNvSpPr/>
          <p:nvPr/>
        </p:nvSpPr>
        <p:spPr>
          <a:xfrm>
            <a:off x="6196797" y="733229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28" name="Retângulo de cantos arredondados 27"/>
          <p:cNvSpPr/>
          <p:nvPr/>
        </p:nvSpPr>
        <p:spPr>
          <a:xfrm>
            <a:off x="1711460" y="5473903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928759" y="5485779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143080" y="6456471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1" name="Retângulo de cantos arredondados 30"/>
          <p:cNvSpPr/>
          <p:nvPr/>
        </p:nvSpPr>
        <p:spPr>
          <a:xfrm>
            <a:off x="2431720" y="7407994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Retângulo de cantos arredondados 31"/>
          <p:cNvSpPr/>
          <p:nvPr/>
        </p:nvSpPr>
        <p:spPr>
          <a:xfrm>
            <a:off x="4733327" y="7401058"/>
            <a:ext cx="392823" cy="4870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457444" y="1247784"/>
            <a:ext cx="5935045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próprias</a:t>
            </a:r>
          </a:p>
        </p:txBody>
      </p:sp>
      <p:sp>
        <p:nvSpPr>
          <p:cNvPr id="34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5" name="Imagem 3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Imagem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37" name="CaixaDeTexto 36"/>
          <p:cNvSpPr txBox="1"/>
          <p:nvPr/>
        </p:nvSpPr>
        <p:spPr>
          <a:xfrm>
            <a:off x="251438" y="1561847"/>
            <a:ext cx="593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Sombreia a porção das figuras correspondente à fração indicada.</a:t>
            </a:r>
          </a:p>
        </p:txBody>
      </p:sp>
      <p:pic>
        <p:nvPicPr>
          <p:cNvPr id="38" name="Imagem 3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-60000">
            <a:off x="373873" y="1982691"/>
            <a:ext cx="1559744" cy="1448845"/>
          </a:xfrm>
          <a:prstGeom prst="rect">
            <a:avLst/>
          </a:prstGeom>
        </p:spPr>
      </p:pic>
      <p:pic>
        <p:nvPicPr>
          <p:cNvPr id="39" name="Imagem 3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1232" y="1970250"/>
            <a:ext cx="1664410" cy="1458474"/>
          </a:xfrm>
          <a:prstGeom prst="rect">
            <a:avLst/>
          </a:prstGeom>
        </p:spPr>
      </p:pic>
      <p:grpSp>
        <p:nvGrpSpPr>
          <p:cNvPr id="40" name="Grupo 39"/>
          <p:cNvGrpSpPr>
            <a:grpSpLocks noChangeAspect="1"/>
          </p:cNvGrpSpPr>
          <p:nvPr/>
        </p:nvGrpSpPr>
        <p:grpSpPr>
          <a:xfrm>
            <a:off x="4820712" y="1870842"/>
            <a:ext cx="1542485" cy="1542485"/>
            <a:chOff x="5296715" y="1376871"/>
            <a:chExt cx="3420000" cy="3420000"/>
          </a:xfrm>
        </p:grpSpPr>
        <p:sp>
          <p:nvSpPr>
            <p:cNvPr id="41" name="Estrela de 5 pontas 40"/>
            <p:cNvSpPr>
              <a:spLocks noChangeAspect="1"/>
            </p:cNvSpPr>
            <p:nvPr/>
          </p:nvSpPr>
          <p:spPr>
            <a:xfrm>
              <a:off x="5296715" y="1376871"/>
              <a:ext cx="3420000" cy="3420000"/>
            </a:xfrm>
            <a:prstGeom prst="star5">
              <a:avLst>
                <a:gd name="adj" fmla="val 29269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2" name="Conexão reta 6"/>
            <p:cNvCxnSpPr>
              <a:stCxn id="41" idx="0"/>
            </p:cNvCxnSpPr>
            <p:nvPr/>
          </p:nvCxnSpPr>
          <p:spPr>
            <a:xfrm>
              <a:off x="7006715" y="1376871"/>
              <a:ext cx="1516" cy="30031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xão reta 7"/>
            <p:cNvCxnSpPr>
              <a:stCxn id="41" idx="1"/>
            </p:cNvCxnSpPr>
            <p:nvPr/>
          </p:nvCxnSpPr>
          <p:spPr>
            <a:xfrm>
              <a:off x="5296719" y="2683191"/>
              <a:ext cx="2706458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xão reta 11"/>
            <p:cNvCxnSpPr>
              <a:stCxn id="41" idx="4"/>
            </p:cNvCxnSpPr>
            <p:nvPr/>
          </p:nvCxnSpPr>
          <p:spPr>
            <a:xfrm flipH="1">
              <a:off x="6011769" y="2683191"/>
              <a:ext cx="2704942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xão reta 14"/>
            <p:cNvCxnSpPr>
              <a:endCxn id="41" idx="3"/>
            </p:cNvCxnSpPr>
            <p:nvPr/>
          </p:nvCxnSpPr>
          <p:spPr>
            <a:xfrm>
              <a:off x="6400800" y="2379581"/>
              <a:ext cx="1662751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xão reta 17"/>
            <p:cNvCxnSpPr>
              <a:endCxn id="41" idx="2"/>
            </p:cNvCxnSpPr>
            <p:nvPr/>
          </p:nvCxnSpPr>
          <p:spPr>
            <a:xfrm flipH="1">
              <a:off x="5949879" y="2379581"/>
              <a:ext cx="1664268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941296"/>
              </p:ext>
            </p:extLst>
          </p:nvPr>
        </p:nvGraphicFramePr>
        <p:xfrm>
          <a:off x="1079836" y="3387406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576669"/>
              </p:ext>
            </p:extLst>
          </p:nvPr>
        </p:nvGraphicFramePr>
        <p:xfrm>
          <a:off x="3388968" y="3425753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284913"/>
              </p:ext>
            </p:extLst>
          </p:nvPr>
        </p:nvGraphicFramePr>
        <p:xfrm>
          <a:off x="5401547" y="3398843"/>
          <a:ext cx="39981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9" name="Texto explicativo retangular com cantos arredondados 59"/>
          <p:cNvSpPr/>
          <p:nvPr/>
        </p:nvSpPr>
        <p:spPr>
          <a:xfrm>
            <a:off x="236761" y="8040936"/>
            <a:ext cx="5080621" cy="1619249"/>
          </a:xfrm>
          <a:prstGeom prst="wedgeRoundRectCallout">
            <a:avLst>
              <a:gd name="adj1" fmla="val 54389"/>
              <a:gd name="adj2" fmla="val 10957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ts val="2200"/>
              </a:lnSpc>
            </a:pP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frações cujo numerador é menor do que o denominador representam um número menor do que 1. Chamam-se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frações próprias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pt-PT" sz="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exemplo,  </a:t>
            </a:r>
            <a:r>
              <a:rPr lang="pt-P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é uma fração própria, tendo-se               .</a:t>
            </a:r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Imagem 69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081">
            <a:off x="5418912" y="8610857"/>
            <a:ext cx="1396750" cy="887881"/>
          </a:xfrm>
          <a:prstGeom prst="rect">
            <a:avLst/>
          </a:prstGeom>
        </p:spPr>
      </p:pic>
      <p:graphicFrame>
        <p:nvGraphicFramePr>
          <p:cNvPr id="7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290574"/>
              </p:ext>
            </p:extLst>
          </p:nvPr>
        </p:nvGraphicFramePr>
        <p:xfrm>
          <a:off x="1557477" y="9031478"/>
          <a:ext cx="260676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5" name="CaixaDeTexto 15"/>
          <p:cNvSpPr txBox="1"/>
          <p:nvPr/>
        </p:nvSpPr>
        <p:spPr>
          <a:xfrm>
            <a:off x="267805" y="1803756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sp>
        <p:nvSpPr>
          <p:cNvPr id="46" name="CaixaDeTexto 15"/>
          <p:cNvSpPr txBox="1"/>
          <p:nvPr/>
        </p:nvSpPr>
        <p:spPr>
          <a:xfrm>
            <a:off x="2384526" y="1800839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sp>
        <p:nvSpPr>
          <p:cNvPr id="48" name="CaixaDeTexto 15"/>
          <p:cNvSpPr txBox="1"/>
          <p:nvPr/>
        </p:nvSpPr>
        <p:spPr>
          <a:xfrm>
            <a:off x="4601749" y="1797923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  <p:sp>
        <p:nvSpPr>
          <p:cNvPr id="49" name="CaixaDeTexto 15"/>
          <p:cNvSpPr txBox="1"/>
          <p:nvPr/>
        </p:nvSpPr>
        <p:spPr>
          <a:xfrm>
            <a:off x="164386" y="5049854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sp>
        <p:nvSpPr>
          <p:cNvPr id="50" name="CaixaDeTexto 15"/>
          <p:cNvSpPr txBox="1"/>
          <p:nvPr/>
        </p:nvSpPr>
        <p:spPr>
          <a:xfrm>
            <a:off x="161468" y="6061066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sp>
        <p:nvSpPr>
          <p:cNvPr id="51" name="CaixaDeTexto 15"/>
          <p:cNvSpPr txBox="1"/>
          <p:nvPr/>
        </p:nvSpPr>
        <p:spPr>
          <a:xfrm>
            <a:off x="195095" y="6977318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  <p:sp>
        <p:nvSpPr>
          <p:cNvPr id="53" name="Retângulo 62"/>
          <p:cNvSpPr/>
          <p:nvPr/>
        </p:nvSpPr>
        <p:spPr>
          <a:xfrm>
            <a:off x="4645854" y="9087864"/>
            <a:ext cx="33374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&lt;</a:t>
            </a:r>
          </a:p>
        </p:txBody>
      </p:sp>
      <p:sp>
        <p:nvSpPr>
          <p:cNvPr id="54" name="Retângulo 63"/>
          <p:cNvSpPr/>
          <p:nvPr/>
        </p:nvSpPr>
        <p:spPr>
          <a:xfrm>
            <a:off x="4861353" y="9136913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aphicFrame>
        <p:nvGraphicFramePr>
          <p:cNvPr id="55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965110"/>
              </p:ext>
            </p:extLst>
          </p:nvPr>
        </p:nvGraphicFramePr>
        <p:xfrm>
          <a:off x="4405100" y="9028561"/>
          <a:ext cx="260676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2947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aixaDeTexto 44"/>
          <p:cNvSpPr txBox="1"/>
          <p:nvPr/>
        </p:nvSpPr>
        <p:spPr>
          <a:xfrm>
            <a:off x="273133" y="7375003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5. Faz  a leitura das seguintes frações.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007729" y="7867653"/>
            <a:ext cx="5474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___________________________________________________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CaixaDeTexto 54"/>
          <p:cNvSpPr txBox="1"/>
          <p:nvPr/>
        </p:nvSpPr>
        <p:spPr>
          <a:xfrm>
            <a:off x="1043352" y="9129554"/>
            <a:ext cx="5474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___________________________________________________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6" name="Tabela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143310"/>
              </p:ext>
            </p:extLst>
          </p:nvPr>
        </p:nvGraphicFramePr>
        <p:xfrm>
          <a:off x="621458" y="7782192"/>
          <a:ext cx="386269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8" name="Tabela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13405"/>
              </p:ext>
            </p:extLst>
          </p:nvPr>
        </p:nvGraphicFramePr>
        <p:xfrm>
          <a:off x="607948" y="9040487"/>
          <a:ext cx="38136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3" name="CaixaDeTexto 42"/>
          <p:cNvSpPr txBox="1"/>
          <p:nvPr/>
        </p:nvSpPr>
        <p:spPr>
          <a:xfrm>
            <a:off x="249839" y="359545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3. 	Escreve a fração que corresponde à porção sombreada da figura.</a:t>
            </a:r>
          </a:p>
        </p:txBody>
      </p:sp>
      <p:sp>
        <p:nvSpPr>
          <p:cNvPr id="44" name="Retângulo 4"/>
          <p:cNvSpPr/>
          <p:nvPr/>
        </p:nvSpPr>
        <p:spPr>
          <a:xfrm>
            <a:off x="361025" y="774191"/>
            <a:ext cx="32092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a)</a:t>
            </a:r>
          </a:p>
        </p:txBody>
      </p:sp>
      <p:sp>
        <p:nvSpPr>
          <p:cNvPr id="46" name="Retângulo 7"/>
          <p:cNvSpPr/>
          <p:nvPr/>
        </p:nvSpPr>
        <p:spPr>
          <a:xfrm>
            <a:off x="346784" y="1564838"/>
            <a:ext cx="31130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</a:rPr>
              <a:t>b</a:t>
            </a:r>
            <a:r>
              <a:rPr lang="pt-BR" sz="1200" cap="none" spc="0" dirty="0">
                <a:ln w="0"/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48" name="Tabela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19439"/>
              </p:ext>
            </p:extLst>
          </p:nvPr>
        </p:nvGraphicFramePr>
        <p:xfrm>
          <a:off x="708448" y="870387"/>
          <a:ext cx="4572000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05918599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301310066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0886"/>
                  </a:ext>
                </a:extLst>
              </a:tr>
            </a:tbl>
          </a:graphicData>
        </a:graphic>
      </p:graphicFrame>
      <p:sp>
        <p:nvSpPr>
          <p:cNvPr id="49" name="Retângulo de cantos arredondados 5"/>
          <p:cNvSpPr/>
          <p:nvPr/>
        </p:nvSpPr>
        <p:spPr>
          <a:xfrm>
            <a:off x="5445867" y="689773"/>
            <a:ext cx="422258" cy="71390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50" name="Tabela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014846"/>
              </p:ext>
            </p:extLst>
          </p:nvPr>
        </p:nvGraphicFramePr>
        <p:xfrm>
          <a:off x="708448" y="1607984"/>
          <a:ext cx="457200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05918599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30131006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sz="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0886"/>
                  </a:ext>
                </a:extLst>
              </a:tr>
            </a:tbl>
          </a:graphicData>
        </a:graphic>
      </p:graphicFrame>
      <p:sp>
        <p:nvSpPr>
          <p:cNvPr id="51" name="Retângulo de cantos arredondados 19"/>
          <p:cNvSpPr/>
          <p:nvPr/>
        </p:nvSpPr>
        <p:spPr>
          <a:xfrm>
            <a:off x="5445868" y="1474873"/>
            <a:ext cx="422258" cy="71390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0" name="CaixaDeTexto 59"/>
          <p:cNvSpPr txBox="1"/>
          <p:nvPr/>
        </p:nvSpPr>
        <p:spPr>
          <a:xfrm>
            <a:off x="686648" y="4308722"/>
            <a:ext cx="592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          ,          ,          ,           ,           ,          ,         ,          ,          </a:t>
            </a:r>
          </a:p>
        </p:txBody>
      </p:sp>
      <p:sp>
        <p:nvSpPr>
          <p:cNvPr id="65" name="CaixaDeTexto 64"/>
          <p:cNvSpPr txBox="1"/>
          <p:nvPr/>
        </p:nvSpPr>
        <p:spPr>
          <a:xfrm>
            <a:off x="328508" y="2598149"/>
            <a:ext cx="5935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lvl="1" indent="-266700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pt-PT" sz="1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Preenche os espaços com as frações corretas.</a:t>
            </a:r>
          </a:p>
        </p:txBody>
      </p:sp>
      <p:sp>
        <p:nvSpPr>
          <p:cNvPr id="66" name="Retângulo 12"/>
          <p:cNvSpPr/>
          <p:nvPr/>
        </p:nvSpPr>
        <p:spPr>
          <a:xfrm>
            <a:off x="414896" y="3030542"/>
            <a:ext cx="30489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cap="none" spc="0" dirty="0">
                <a:ln w="0"/>
                <a:solidFill>
                  <a:schemeClr val="tx1"/>
                </a:solidFill>
              </a:rPr>
              <a:t>a)</a:t>
            </a:r>
          </a:p>
        </p:txBody>
      </p:sp>
      <p:sp>
        <p:nvSpPr>
          <p:cNvPr id="67" name="Retângulo 13"/>
          <p:cNvSpPr/>
          <p:nvPr/>
        </p:nvSpPr>
        <p:spPr>
          <a:xfrm>
            <a:off x="406761" y="4145491"/>
            <a:ext cx="31130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</a:rPr>
              <a:t>b</a:t>
            </a:r>
            <a:r>
              <a:rPr lang="pt-BR" sz="1200" cap="none" spc="0" dirty="0">
                <a:ln w="0"/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8" name="Retângulo 14"/>
          <p:cNvSpPr/>
          <p:nvPr/>
        </p:nvSpPr>
        <p:spPr>
          <a:xfrm>
            <a:off x="394274" y="5197482"/>
            <a:ext cx="31290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200" dirty="0">
                <a:ln w="0"/>
                <a:latin typeface="Arial" pitchFamily="34" charset="0"/>
                <a:cs typeface="Arial" pitchFamily="34" charset="0"/>
              </a:rPr>
              <a:t>c</a:t>
            </a:r>
            <a:r>
              <a:rPr lang="pt-BR" sz="1200" cap="none" spc="0" dirty="0">
                <a:ln w="0"/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graphicFrame>
        <p:nvGraphicFramePr>
          <p:cNvPr id="69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508878"/>
              </p:ext>
            </p:extLst>
          </p:nvPr>
        </p:nvGraphicFramePr>
        <p:xfrm>
          <a:off x="922737" y="3056809"/>
          <a:ext cx="4572000" cy="23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333372048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94591225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990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453713"/>
                  </a:ext>
                </a:extLst>
              </a:tr>
            </a:tbl>
          </a:graphicData>
        </a:graphic>
      </p:graphicFrame>
      <p:sp>
        <p:nvSpPr>
          <p:cNvPr id="70" name="Retângulo 6"/>
          <p:cNvSpPr/>
          <p:nvPr/>
        </p:nvSpPr>
        <p:spPr>
          <a:xfrm>
            <a:off x="796594" y="3235582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</a:p>
        </p:txBody>
      </p:sp>
      <p:sp>
        <p:nvSpPr>
          <p:cNvPr id="71" name="Retângulo 23"/>
          <p:cNvSpPr/>
          <p:nvPr/>
        </p:nvSpPr>
        <p:spPr>
          <a:xfrm>
            <a:off x="5367769" y="3246758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72" name="Retângulo de cantos arredondados 24"/>
          <p:cNvSpPr/>
          <p:nvPr/>
        </p:nvSpPr>
        <p:spPr>
          <a:xfrm>
            <a:off x="2066351" y="3313178"/>
            <a:ext cx="462012" cy="58160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3" name="Retângulo de cantos arredondados 25"/>
          <p:cNvSpPr/>
          <p:nvPr/>
        </p:nvSpPr>
        <p:spPr>
          <a:xfrm>
            <a:off x="4816185" y="3316306"/>
            <a:ext cx="462012" cy="58160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7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185608"/>
              </p:ext>
            </p:extLst>
          </p:nvPr>
        </p:nvGraphicFramePr>
        <p:xfrm>
          <a:off x="1472586" y="4249491"/>
          <a:ext cx="387269" cy="63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301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5" name="Retângulo de cantos arredondados 27"/>
          <p:cNvSpPr/>
          <p:nvPr/>
        </p:nvSpPr>
        <p:spPr>
          <a:xfrm>
            <a:off x="836152" y="4234273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76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199863"/>
              </p:ext>
            </p:extLst>
          </p:nvPr>
        </p:nvGraphicFramePr>
        <p:xfrm>
          <a:off x="1989347" y="4253470"/>
          <a:ext cx="47484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641400"/>
              </p:ext>
            </p:extLst>
          </p:nvPr>
        </p:nvGraphicFramePr>
        <p:xfrm>
          <a:off x="2634444" y="4253470"/>
          <a:ext cx="370919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858017"/>
              </p:ext>
            </p:extLst>
          </p:nvPr>
        </p:nvGraphicFramePr>
        <p:xfrm>
          <a:off x="3809812" y="4241878"/>
          <a:ext cx="37793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501551"/>
              </p:ext>
            </p:extLst>
          </p:nvPr>
        </p:nvGraphicFramePr>
        <p:xfrm>
          <a:off x="4377230" y="4241878"/>
          <a:ext cx="38086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045270"/>
              </p:ext>
            </p:extLst>
          </p:nvPr>
        </p:nvGraphicFramePr>
        <p:xfrm>
          <a:off x="5512068" y="4241878"/>
          <a:ext cx="366135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" name="CaixaDeTexto 81"/>
          <p:cNvSpPr txBox="1"/>
          <p:nvPr/>
        </p:nvSpPr>
        <p:spPr>
          <a:xfrm>
            <a:off x="682671" y="6390989"/>
            <a:ext cx="592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          ,         ,           ,                      </a:t>
            </a:r>
          </a:p>
        </p:txBody>
      </p:sp>
      <p:graphicFrame>
        <p:nvGraphicFramePr>
          <p:cNvPr id="8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037088"/>
              </p:ext>
            </p:extLst>
          </p:nvPr>
        </p:nvGraphicFramePr>
        <p:xfrm>
          <a:off x="861120" y="6324488"/>
          <a:ext cx="368288" cy="63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301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364592"/>
              </p:ext>
            </p:extLst>
          </p:nvPr>
        </p:nvGraphicFramePr>
        <p:xfrm>
          <a:off x="1397834" y="6317007"/>
          <a:ext cx="37197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6" name="Retângulo 43"/>
          <p:cNvSpPr/>
          <p:nvPr/>
        </p:nvSpPr>
        <p:spPr>
          <a:xfrm>
            <a:off x="391047" y="6296536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</a:rPr>
              <a:t>d</a:t>
            </a:r>
            <a:r>
              <a:rPr lang="pt-BR" sz="1400" b="0" cap="none" spc="0" dirty="0">
                <a:ln w="0"/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7" name="Retângulo de cantos arredondados 44"/>
          <p:cNvSpPr/>
          <p:nvPr/>
        </p:nvSpPr>
        <p:spPr>
          <a:xfrm>
            <a:off x="3219165" y="4240210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3" name="Retângulo de cantos arredondados 45"/>
          <p:cNvSpPr/>
          <p:nvPr/>
        </p:nvSpPr>
        <p:spPr>
          <a:xfrm>
            <a:off x="4895679" y="4238361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4" name="CaixaDeTexto 93"/>
          <p:cNvSpPr txBox="1"/>
          <p:nvPr/>
        </p:nvSpPr>
        <p:spPr>
          <a:xfrm>
            <a:off x="696170" y="5369681"/>
            <a:ext cx="592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          ,          ,          ,           ,           ,         ,          ,          ,          </a:t>
            </a:r>
          </a:p>
        </p:txBody>
      </p:sp>
      <p:sp>
        <p:nvSpPr>
          <p:cNvPr id="96" name="Retângulo de cantos arredondados 48"/>
          <p:cNvSpPr/>
          <p:nvPr/>
        </p:nvSpPr>
        <p:spPr>
          <a:xfrm>
            <a:off x="833799" y="5295233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9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629180"/>
              </p:ext>
            </p:extLst>
          </p:nvPr>
        </p:nvGraphicFramePr>
        <p:xfrm>
          <a:off x="1459077" y="5290678"/>
          <a:ext cx="378186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8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839140"/>
              </p:ext>
            </p:extLst>
          </p:nvPr>
        </p:nvGraphicFramePr>
        <p:xfrm>
          <a:off x="1999475" y="5290678"/>
          <a:ext cx="433535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49186"/>
              </p:ext>
            </p:extLst>
          </p:nvPr>
        </p:nvGraphicFramePr>
        <p:xfrm>
          <a:off x="3269413" y="5279086"/>
          <a:ext cx="38651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0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479093"/>
              </p:ext>
            </p:extLst>
          </p:nvPr>
        </p:nvGraphicFramePr>
        <p:xfrm>
          <a:off x="3850341" y="5279086"/>
          <a:ext cx="375929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122440"/>
              </p:ext>
            </p:extLst>
          </p:nvPr>
        </p:nvGraphicFramePr>
        <p:xfrm>
          <a:off x="5012199" y="5279086"/>
          <a:ext cx="374711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2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546039"/>
              </p:ext>
            </p:extLst>
          </p:nvPr>
        </p:nvGraphicFramePr>
        <p:xfrm>
          <a:off x="5579619" y="5279086"/>
          <a:ext cx="36287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3" name="Retângulo de cantos arredondados 55"/>
          <p:cNvSpPr/>
          <p:nvPr/>
        </p:nvSpPr>
        <p:spPr>
          <a:xfrm>
            <a:off x="2599308" y="5295232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4" name="Retângulo de cantos arredondados 56"/>
          <p:cNvSpPr/>
          <p:nvPr/>
        </p:nvSpPr>
        <p:spPr>
          <a:xfrm>
            <a:off x="4329264" y="5287445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5" name="Retângulo de cantos arredondados 57"/>
          <p:cNvSpPr/>
          <p:nvPr/>
        </p:nvSpPr>
        <p:spPr>
          <a:xfrm>
            <a:off x="1984826" y="6316743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6" name="Retângulo de cantos arredondados 58"/>
          <p:cNvSpPr/>
          <p:nvPr/>
        </p:nvSpPr>
        <p:spPr>
          <a:xfrm>
            <a:off x="2635508" y="6314343"/>
            <a:ext cx="427955" cy="60997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7" name="CaixaDeTexto 106"/>
          <p:cNvSpPr txBox="1"/>
          <p:nvPr/>
        </p:nvSpPr>
        <p:spPr>
          <a:xfrm>
            <a:off x="995853" y="8529417"/>
            <a:ext cx="5474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___________________________________________________</a:t>
            </a: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8" name="Tabela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149639"/>
              </p:ext>
            </p:extLst>
          </p:nvPr>
        </p:nvGraphicFramePr>
        <p:xfrm>
          <a:off x="607948" y="8411327"/>
          <a:ext cx="38790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2" name="CaixaDeTexto 15"/>
          <p:cNvSpPr txBox="1"/>
          <p:nvPr/>
        </p:nvSpPr>
        <p:spPr>
          <a:xfrm>
            <a:off x="245446" y="7792330"/>
            <a:ext cx="5347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a)</a:t>
            </a:r>
          </a:p>
        </p:txBody>
      </p:sp>
      <p:sp>
        <p:nvSpPr>
          <p:cNvPr id="53" name="CaixaDeTexto 15"/>
          <p:cNvSpPr txBox="1"/>
          <p:nvPr/>
        </p:nvSpPr>
        <p:spPr>
          <a:xfrm>
            <a:off x="242528" y="8425262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b)</a:t>
            </a:r>
          </a:p>
        </p:txBody>
      </p:sp>
      <p:sp>
        <p:nvSpPr>
          <p:cNvPr id="54" name="CaixaDeTexto 15"/>
          <p:cNvSpPr txBox="1"/>
          <p:nvPr/>
        </p:nvSpPr>
        <p:spPr>
          <a:xfrm>
            <a:off x="262645" y="9057804"/>
            <a:ext cx="53476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400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3312947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4" y="1212160"/>
            <a:ext cx="593504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Frações que representam uma unidade</a:t>
            </a:r>
          </a:p>
        </p:txBody>
      </p:sp>
      <p:sp>
        <p:nvSpPr>
          <p:cNvPr id="9" name="Caixa de texto 1"/>
          <p:cNvSpPr txBox="1">
            <a:spLocks noChangeArrowheads="1"/>
          </p:cNvSpPr>
          <p:nvPr/>
        </p:nvSpPr>
        <p:spPr bwMode="auto">
          <a:xfrm>
            <a:off x="231277" y="149526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Letivo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2017/2018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3.º </a:t>
            </a:r>
            <a:r>
              <a:rPr lang="en-US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____________________________________________________Data: ______/______/____</a:t>
            </a:r>
            <a:endParaRPr lang="pt-PT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m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90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99243" y="1635091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1. Observa as figuras e escreve as frações que completam o todo.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86475" y="1982788"/>
            <a:ext cx="32573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a)</a:t>
            </a:r>
          </a:p>
        </p:txBody>
      </p:sp>
      <p:sp>
        <p:nvSpPr>
          <p:cNvPr id="8" name="Retângulo 7"/>
          <p:cNvSpPr/>
          <p:nvPr/>
        </p:nvSpPr>
        <p:spPr>
          <a:xfrm>
            <a:off x="150707" y="3949791"/>
            <a:ext cx="3337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230658"/>
              </p:ext>
            </p:extLst>
          </p:nvPr>
        </p:nvGraphicFramePr>
        <p:xfrm>
          <a:off x="590571" y="3976095"/>
          <a:ext cx="4097391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5797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3287181130"/>
                    </a:ext>
                  </a:extLst>
                </a:gridCol>
                <a:gridCol w="1365797">
                  <a:extLst>
                    <a:ext uri="{9D8B030D-6E8A-4147-A177-3AD203B41FA5}">
                      <a16:colId xmlns:a16="http://schemas.microsoft.com/office/drawing/2014/main" val="301106971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pic>
        <p:nvPicPr>
          <p:cNvPr id="17" name="Imagem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22515" y="2008133"/>
            <a:ext cx="1305327" cy="1257337"/>
          </a:xfrm>
          <a:prstGeom prst="rect">
            <a:avLst/>
          </a:prstGeom>
        </p:spPr>
      </p:pic>
      <p:sp>
        <p:nvSpPr>
          <p:cNvPr id="19" name="CaixaDeTexto 11"/>
          <p:cNvSpPr txBox="1"/>
          <p:nvPr/>
        </p:nvSpPr>
        <p:spPr>
          <a:xfrm>
            <a:off x="1743857" y="2274916"/>
            <a:ext cx="3671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</p:txBody>
      </p:sp>
      <p:grpSp>
        <p:nvGrpSpPr>
          <p:cNvPr id="20" name="Group 35"/>
          <p:cNvGrpSpPr>
            <a:grpSpLocks noChangeAspect="1"/>
          </p:cNvGrpSpPr>
          <p:nvPr/>
        </p:nvGrpSpPr>
        <p:grpSpPr>
          <a:xfrm>
            <a:off x="3208812" y="2709433"/>
            <a:ext cx="490250" cy="588854"/>
            <a:chOff x="5276657" y="1866482"/>
            <a:chExt cx="758150" cy="910636"/>
          </a:xfrm>
        </p:grpSpPr>
        <p:sp>
          <p:nvSpPr>
            <p:cNvPr id="21" name="Rectangle 37"/>
            <p:cNvSpPr>
              <a:spLocks noChangeAspect="1"/>
            </p:cNvSpPr>
            <p:nvPr/>
          </p:nvSpPr>
          <p:spPr>
            <a:xfrm flipV="1">
              <a:off x="5466208" y="1866482"/>
              <a:ext cx="379077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38"/>
            <p:cNvSpPr>
              <a:spLocks noChangeAspect="1"/>
            </p:cNvSpPr>
            <p:nvPr/>
          </p:nvSpPr>
          <p:spPr>
            <a:xfrm flipV="1">
              <a:off x="5466976" y="2398042"/>
              <a:ext cx="379076" cy="37907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Connector 39"/>
            <p:cNvCxnSpPr/>
            <p:nvPr/>
          </p:nvCxnSpPr>
          <p:spPr>
            <a:xfrm flipV="1">
              <a:off x="5276657" y="2321356"/>
              <a:ext cx="7581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24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75177"/>
              </p:ext>
            </p:extLst>
          </p:nvPr>
        </p:nvGraphicFramePr>
        <p:xfrm>
          <a:off x="2752808" y="268301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CaixaDeTexto 11"/>
          <p:cNvSpPr txBox="1"/>
          <p:nvPr/>
        </p:nvSpPr>
        <p:spPr>
          <a:xfrm>
            <a:off x="850580" y="4579110"/>
            <a:ext cx="558655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frações             e                  fazem                , ou seja,  1 unidade (todo).</a:t>
            </a:r>
          </a:p>
        </p:txBody>
      </p:sp>
      <p:graphicFrame>
        <p:nvGraphicFramePr>
          <p:cNvPr id="31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970603"/>
              </p:ext>
            </p:extLst>
          </p:nvPr>
        </p:nvGraphicFramePr>
        <p:xfrm>
          <a:off x="1820216" y="4862676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979971"/>
              </p:ext>
            </p:extLst>
          </p:nvPr>
        </p:nvGraphicFramePr>
        <p:xfrm>
          <a:off x="661396" y="6285740"/>
          <a:ext cx="4097392" cy="40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348">
                  <a:extLst>
                    <a:ext uri="{9D8B030D-6E8A-4147-A177-3AD203B41FA5}">
                      <a16:colId xmlns:a16="http://schemas.microsoft.com/office/drawing/2014/main" val="33867845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3287181130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3011069716"/>
                    </a:ext>
                  </a:extLst>
                </a:gridCol>
                <a:gridCol w="1024348">
                  <a:extLst>
                    <a:ext uri="{9D8B030D-6E8A-4147-A177-3AD203B41FA5}">
                      <a16:colId xmlns:a16="http://schemas.microsoft.com/office/drawing/2014/main" val="256022506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245096"/>
                  </a:ext>
                </a:extLst>
              </a:tr>
            </a:tbl>
          </a:graphicData>
        </a:graphic>
      </p:graphicFrame>
      <p:sp>
        <p:nvSpPr>
          <p:cNvPr id="42" name="CaixaDeTexto 11"/>
          <p:cNvSpPr txBox="1"/>
          <p:nvPr/>
        </p:nvSpPr>
        <p:spPr>
          <a:xfrm>
            <a:off x="928086" y="6964141"/>
            <a:ext cx="558655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O todo foi dividido em  _______ partes iguais. </a:t>
            </a:r>
          </a:p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frações             e                fazem               , ou seja,  1 unidade (todo).</a:t>
            </a:r>
          </a:p>
        </p:txBody>
      </p:sp>
      <p:graphicFrame>
        <p:nvGraphicFramePr>
          <p:cNvPr id="47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911843"/>
              </p:ext>
            </p:extLst>
          </p:nvPr>
        </p:nvGraphicFramePr>
        <p:xfrm>
          <a:off x="1917361" y="7256861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4" name="Retângulo 83"/>
          <p:cNvSpPr/>
          <p:nvPr/>
        </p:nvSpPr>
        <p:spPr>
          <a:xfrm>
            <a:off x="178130" y="6273867"/>
            <a:ext cx="31451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pt-B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48" name="Texto explicativo em elipse 47"/>
          <p:cNvSpPr/>
          <p:nvPr/>
        </p:nvSpPr>
        <p:spPr>
          <a:xfrm>
            <a:off x="1908490" y="8098971"/>
            <a:ext cx="4550522" cy="1650671"/>
          </a:xfrm>
          <a:prstGeom prst="wedgeEllipseCallout">
            <a:avLst>
              <a:gd name="adj1" fmla="val -59009"/>
              <a:gd name="adj2" fmla="val 392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Podemos, assim, observar que as frações cujo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numerador é igual ao denominador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representam sempre </a:t>
            </a:r>
            <a:r>
              <a:rPr lang="pt-PT" sz="1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pt-PT" sz="14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exemplo,                 .</a:t>
            </a:r>
          </a:p>
        </p:txBody>
      </p:sp>
      <p:pic>
        <p:nvPicPr>
          <p:cNvPr id="49" name="Imagem 48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7919" flipH="1">
            <a:off x="167173" y="8602883"/>
            <a:ext cx="1396750" cy="887881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4256802" y="2714136"/>
            <a:ext cx="490250" cy="588854"/>
            <a:chOff x="308243" y="2365369"/>
            <a:chExt cx="490250" cy="588854"/>
          </a:xfrm>
        </p:grpSpPr>
        <p:sp>
          <p:nvSpPr>
            <p:cNvPr id="50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3" name="Grupo 52"/>
          <p:cNvGrpSpPr/>
          <p:nvPr/>
        </p:nvGrpSpPr>
        <p:grpSpPr>
          <a:xfrm>
            <a:off x="2395339" y="4875570"/>
            <a:ext cx="490250" cy="588854"/>
            <a:chOff x="308243" y="2365369"/>
            <a:chExt cx="490250" cy="588854"/>
          </a:xfrm>
        </p:grpSpPr>
        <p:sp>
          <p:nvSpPr>
            <p:cNvPr id="54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7" name="Grupo 56"/>
          <p:cNvGrpSpPr/>
          <p:nvPr/>
        </p:nvGrpSpPr>
        <p:grpSpPr>
          <a:xfrm>
            <a:off x="3597369" y="4865755"/>
            <a:ext cx="490250" cy="588854"/>
            <a:chOff x="308243" y="2365369"/>
            <a:chExt cx="490250" cy="588854"/>
          </a:xfrm>
        </p:grpSpPr>
        <p:sp>
          <p:nvSpPr>
            <p:cNvPr id="58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0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1" name="Grupo 60"/>
          <p:cNvGrpSpPr/>
          <p:nvPr/>
        </p:nvGrpSpPr>
        <p:grpSpPr>
          <a:xfrm>
            <a:off x="2466165" y="7252751"/>
            <a:ext cx="490250" cy="588854"/>
            <a:chOff x="308243" y="2365369"/>
            <a:chExt cx="490250" cy="588854"/>
          </a:xfrm>
        </p:grpSpPr>
        <p:sp>
          <p:nvSpPr>
            <p:cNvPr id="62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4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65" name="Grupo 64"/>
          <p:cNvGrpSpPr/>
          <p:nvPr/>
        </p:nvGrpSpPr>
        <p:grpSpPr>
          <a:xfrm>
            <a:off x="3545642" y="7252464"/>
            <a:ext cx="490250" cy="588854"/>
            <a:chOff x="308243" y="2365369"/>
            <a:chExt cx="490250" cy="588854"/>
          </a:xfrm>
        </p:grpSpPr>
        <p:sp>
          <p:nvSpPr>
            <p:cNvPr id="66" name="Rectangle 37"/>
            <p:cNvSpPr>
              <a:spLocks noChangeAspect="1"/>
            </p:cNvSpPr>
            <p:nvPr/>
          </p:nvSpPr>
          <p:spPr>
            <a:xfrm flipV="1">
              <a:off x="430814" y="2365369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38"/>
            <p:cNvSpPr>
              <a:spLocks noChangeAspect="1"/>
            </p:cNvSpPr>
            <p:nvPr/>
          </p:nvSpPr>
          <p:spPr>
            <a:xfrm flipV="1">
              <a:off x="431311" y="2709097"/>
              <a:ext cx="245126" cy="245126"/>
            </a:xfrm>
            <a:prstGeom prst="rect">
              <a:avLst/>
            </a:prstGeom>
            <a:noFill/>
            <a:ln w="63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39"/>
            <p:cNvCxnSpPr/>
            <p:nvPr/>
          </p:nvCxnSpPr>
          <p:spPr>
            <a:xfrm flipV="1">
              <a:off x="308243" y="2659509"/>
              <a:ext cx="490250" cy="0"/>
            </a:xfrm>
            <a:prstGeom prst="line">
              <a:avLst/>
            </a:prstGeom>
            <a:noFill/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69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919110"/>
              </p:ext>
            </p:extLst>
          </p:nvPr>
        </p:nvGraphicFramePr>
        <p:xfrm>
          <a:off x="3831237" y="9056149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923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tângulo 11"/>
          <p:cNvSpPr/>
          <p:nvPr/>
        </p:nvSpPr>
        <p:spPr>
          <a:xfrm>
            <a:off x="4054053" y="9140806"/>
            <a:ext cx="30008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b="1" cap="none" spc="0" dirty="0">
                <a:ln w="0"/>
                <a:solidFill>
                  <a:schemeClr val="tx1"/>
                </a:solidFill>
              </a:rPr>
              <a:t>=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4284970" y="9195339"/>
            <a:ext cx="284052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1400" b="1" cap="none" spc="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7" name="Rectângulo 76"/>
          <p:cNvSpPr/>
          <p:nvPr/>
        </p:nvSpPr>
        <p:spPr>
          <a:xfrm>
            <a:off x="1857003" y="2840665"/>
            <a:ext cx="53275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As frações         e               fazem              , ou seja, 1 unidade (todo).  </a:t>
            </a:r>
          </a:p>
        </p:txBody>
      </p:sp>
    </p:spTree>
    <p:extLst>
      <p:ext uri="{BB962C8B-B14F-4D97-AF65-F5344CB8AC3E}">
        <p14:creationId xmlns:p14="http://schemas.microsoft.com/office/powerpoint/2010/main" val="1975594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7606" y="8311089"/>
            <a:ext cx="1079892" cy="10730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ixaDeTexto 1"/>
          <p:cNvSpPr txBox="1"/>
          <p:nvPr/>
        </p:nvSpPr>
        <p:spPr>
          <a:xfrm>
            <a:off x="418114" y="469145"/>
            <a:ext cx="59350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2. Escreve as frações que completam o todo.</a:t>
            </a:r>
          </a:p>
        </p:txBody>
      </p:sp>
      <p:grpSp>
        <p:nvGrpSpPr>
          <p:cNvPr id="11" name="Grupo 10"/>
          <p:cNvGrpSpPr>
            <a:grpSpLocks noChangeAspect="1"/>
          </p:cNvGrpSpPr>
          <p:nvPr/>
        </p:nvGrpSpPr>
        <p:grpSpPr>
          <a:xfrm>
            <a:off x="1518784" y="933450"/>
            <a:ext cx="1476000" cy="1526642"/>
            <a:chOff x="477075" y="1041400"/>
            <a:chExt cx="2151825" cy="2225656"/>
          </a:xfrm>
        </p:grpSpPr>
        <p:sp>
          <p:nvSpPr>
            <p:cNvPr id="3" name="Elipse 2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" name="Elipse 3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" name="Elipse 4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7" name="Conector reto 6"/>
            <p:cNvCxnSpPr>
              <a:stCxn id="3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>
              <a:stCxn id="3" idx="5"/>
              <a:endCxn id="5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324329"/>
              </p:ext>
            </p:extLst>
          </p:nvPr>
        </p:nvGraphicFramePr>
        <p:xfrm>
          <a:off x="2155328" y="957311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155291"/>
              </p:ext>
            </p:extLst>
          </p:nvPr>
        </p:nvGraphicFramePr>
        <p:xfrm>
          <a:off x="1733295" y="1815681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5" name="Grupo 14"/>
          <p:cNvGrpSpPr>
            <a:grpSpLocks noChangeAspect="1"/>
          </p:cNvGrpSpPr>
          <p:nvPr/>
        </p:nvGrpSpPr>
        <p:grpSpPr>
          <a:xfrm>
            <a:off x="4398879" y="1455595"/>
            <a:ext cx="1476000" cy="1526644"/>
            <a:chOff x="477075" y="1041400"/>
            <a:chExt cx="2151825" cy="2225656"/>
          </a:xfrm>
        </p:grpSpPr>
        <p:sp>
          <p:nvSpPr>
            <p:cNvPr id="16" name="Elipse 15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7" name="Elipse 16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8" name="Elipse 17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19" name="Conector reto 18"/>
            <p:cNvCxnSpPr>
              <a:stCxn id="16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>
              <a:stCxn id="16" idx="5"/>
              <a:endCxn id="18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1" name="Tabe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261398"/>
              </p:ext>
            </p:extLst>
          </p:nvPr>
        </p:nvGraphicFramePr>
        <p:xfrm>
          <a:off x="5035424" y="1479450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674818"/>
              </p:ext>
            </p:extLst>
          </p:nvPr>
        </p:nvGraphicFramePr>
        <p:xfrm>
          <a:off x="5444673" y="2349702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3" name="Grupo 22"/>
          <p:cNvGrpSpPr>
            <a:grpSpLocks noChangeAspect="1"/>
          </p:cNvGrpSpPr>
          <p:nvPr/>
        </p:nvGrpSpPr>
        <p:grpSpPr>
          <a:xfrm rot="16200000">
            <a:off x="1732014" y="3034107"/>
            <a:ext cx="1476000" cy="1526644"/>
            <a:chOff x="477075" y="1041400"/>
            <a:chExt cx="2151825" cy="2225656"/>
          </a:xfrm>
        </p:grpSpPr>
        <p:sp>
          <p:nvSpPr>
            <p:cNvPr id="24" name="Elipse 23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5" name="Elipse 24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6" name="Elipse 25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7" name="Conector reto 26"/>
            <p:cNvCxnSpPr>
              <a:stCxn id="24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ector reto 27"/>
            <p:cNvCxnSpPr>
              <a:stCxn id="24" idx="5"/>
              <a:endCxn id="26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52855"/>
              </p:ext>
            </p:extLst>
          </p:nvPr>
        </p:nvGraphicFramePr>
        <p:xfrm>
          <a:off x="1941218" y="3475828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557299"/>
              </p:ext>
            </p:extLst>
          </p:nvPr>
        </p:nvGraphicFramePr>
        <p:xfrm>
          <a:off x="2796054" y="3094076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1" name="Grupo 30"/>
          <p:cNvGrpSpPr>
            <a:grpSpLocks noChangeAspect="1"/>
          </p:cNvGrpSpPr>
          <p:nvPr/>
        </p:nvGrpSpPr>
        <p:grpSpPr>
          <a:xfrm>
            <a:off x="1066555" y="5928510"/>
            <a:ext cx="1476000" cy="1526644"/>
            <a:chOff x="477075" y="1041400"/>
            <a:chExt cx="2151825" cy="2225656"/>
          </a:xfrm>
        </p:grpSpPr>
        <p:sp>
          <p:nvSpPr>
            <p:cNvPr id="32" name="Elipse 31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3" name="Elipse 32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4" name="Elipse 33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35" name="Conector reto 34"/>
            <p:cNvCxnSpPr>
              <a:stCxn id="32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ector reto 35"/>
            <p:cNvCxnSpPr>
              <a:stCxn id="32" idx="5"/>
              <a:endCxn id="34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7" name="Tabela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504338"/>
              </p:ext>
            </p:extLst>
          </p:nvPr>
        </p:nvGraphicFramePr>
        <p:xfrm>
          <a:off x="1631230" y="5948139"/>
          <a:ext cx="360690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6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280890"/>
              </p:ext>
            </p:extLst>
          </p:nvPr>
        </p:nvGraphicFramePr>
        <p:xfrm>
          <a:off x="1188562" y="6815468"/>
          <a:ext cx="411473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9" name="Grupo 38"/>
          <p:cNvGrpSpPr>
            <a:grpSpLocks noChangeAspect="1"/>
          </p:cNvGrpSpPr>
          <p:nvPr/>
        </p:nvGrpSpPr>
        <p:grpSpPr>
          <a:xfrm>
            <a:off x="5035233" y="6074560"/>
            <a:ext cx="1476000" cy="1526644"/>
            <a:chOff x="477075" y="1041400"/>
            <a:chExt cx="2151825" cy="2225656"/>
          </a:xfrm>
        </p:grpSpPr>
        <p:sp>
          <p:nvSpPr>
            <p:cNvPr id="40" name="Elipse 39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1" name="Elipse 40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2" name="Elipse 41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43" name="Conector reto 42"/>
            <p:cNvCxnSpPr>
              <a:stCxn id="40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ector reto 43"/>
            <p:cNvCxnSpPr>
              <a:stCxn id="40" idx="5"/>
              <a:endCxn id="42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5" name="Tabela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993021"/>
              </p:ext>
            </p:extLst>
          </p:nvPr>
        </p:nvGraphicFramePr>
        <p:xfrm>
          <a:off x="5671778" y="6122166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6" name="Tabe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544114"/>
              </p:ext>
            </p:extLst>
          </p:nvPr>
        </p:nvGraphicFramePr>
        <p:xfrm>
          <a:off x="6069144" y="6956784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7" name="Grupo 46"/>
          <p:cNvGrpSpPr>
            <a:grpSpLocks noChangeAspect="1"/>
          </p:cNvGrpSpPr>
          <p:nvPr/>
        </p:nvGrpSpPr>
        <p:grpSpPr>
          <a:xfrm rot="16200000">
            <a:off x="4481737" y="3884762"/>
            <a:ext cx="1476000" cy="1526644"/>
            <a:chOff x="477075" y="1041400"/>
            <a:chExt cx="2151825" cy="2225656"/>
          </a:xfrm>
        </p:grpSpPr>
        <p:sp>
          <p:nvSpPr>
            <p:cNvPr id="48" name="Elipse 47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9" name="Elipse 48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0" name="Elipse 49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1" name="Conector reto 50"/>
            <p:cNvCxnSpPr>
              <a:stCxn id="48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Conector reto 51"/>
            <p:cNvCxnSpPr>
              <a:stCxn id="48" idx="5"/>
              <a:endCxn id="50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upo 52"/>
          <p:cNvGrpSpPr>
            <a:grpSpLocks noChangeAspect="1"/>
          </p:cNvGrpSpPr>
          <p:nvPr/>
        </p:nvGrpSpPr>
        <p:grpSpPr>
          <a:xfrm rot="16200000">
            <a:off x="1618677" y="8072324"/>
            <a:ext cx="1476000" cy="1526644"/>
            <a:chOff x="477075" y="1041400"/>
            <a:chExt cx="2151825" cy="2225656"/>
          </a:xfrm>
        </p:grpSpPr>
        <p:sp>
          <p:nvSpPr>
            <p:cNvPr id="54" name="Elipse 53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5" name="Elipse 54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6" name="Elipse 55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7" name="Conector reto 56"/>
            <p:cNvCxnSpPr>
              <a:stCxn id="54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ector reto 57"/>
            <p:cNvCxnSpPr>
              <a:stCxn id="54" idx="5"/>
              <a:endCxn id="56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9" name="Tabela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910659"/>
              </p:ext>
            </p:extLst>
          </p:nvPr>
        </p:nvGraphicFramePr>
        <p:xfrm>
          <a:off x="1809774" y="8514045"/>
          <a:ext cx="216024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61" name="Grupo 60"/>
          <p:cNvGrpSpPr>
            <a:grpSpLocks noChangeAspect="1"/>
          </p:cNvGrpSpPr>
          <p:nvPr/>
        </p:nvGrpSpPr>
        <p:grpSpPr>
          <a:xfrm rot="16200000">
            <a:off x="4979306" y="8120037"/>
            <a:ext cx="1476000" cy="1526644"/>
            <a:chOff x="477075" y="1041400"/>
            <a:chExt cx="2151825" cy="2225656"/>
          </a:xfrm>
        </p:grpSpPr>
        <p:sp>
          <p:nvSpPr>
            <p:cNvPr id="62" name="Elipse 61"/>
            <p:cNvSpPr>
              <a:spLocks noChangeAspect="1"/>
            </p:cNvSpPr>
            <p:nvPr/>
          </p:nvSpPr>
          <p:spPr>
            <a:xfrm>
              <a:off x="1079500" y="1041400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63" name="Elipse 62"/>
            <p:cNvSpPr>
              <a:spLocks noChangeAspect="1"/>
            </p:cNvSpPr>
            <p:nvPr/>
          </p:nvSpPr>
          <p:spPr>
            <a:xfrm>
              <a:off x="477075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64" name="Elipse 63"/>
            <p:cNvSpPr>
              <a:spLocks noChangeAspect="1"/>
            </p:cNvSpPr>
            <p:nvPr/>
          </p:nvSpPr>
          <p:spPr>
            <a:xfrm>
              <a:off x="1663700" y="2301856"/>
              <a:ext cx="965200" cy="9652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65" name="Conector reto 64"/>
            <p:cNvCxnSpPr>
              <a:stCxn id="62" idx="3"/>
            </p:cNvCxnSpPr>
            <p:nvPr/>
          </p:nvCxnSpPr>
          <p:spPr>
            <a:xfrm flipH="1">
              <a:off x="977900" y="1865250"/>
              <a:ext cx="242950" cy="436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Conector reto 65"/>
            <p:cNvCxnSpPr>
              <a:stCxn id="62" idx="5"/>
              <a:endCxn id="64" idx="0"/>
            </p:cNvCxnSpPr>
            <p:nvPr/>
          </p:nvCxnSpPr>
          <p:spPr>
            <a:xfrm>
              <a:off x="1903350" y="1865250"/>
              <a:ext cx="242950" cy="43660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7" name="Tabela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660599"/>
              </p:ext>
            </p:extLst>
          </p:nvPr>
        </p:nvGraphicFramePr>
        <p:xfrm>
          <a:off x="5080159" y="8566492"/>
          <a:ext cx="412179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Tabela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478722"/>
              </p:ext>
            </p:extLst>
          </p:nvPr>
        </p:nvGraphicFramePr>
        <p:xfrm>
          <a:off x="4637732" y="4339447"/>
          <a:ext cx="31347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9" name="Tabela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754753"/>
              </p:ext>
            </p:extLst>
          </p:nvPr>
        </p:nvGraphicFramePr>
        <p:xfrm>
          <a:off x="5502608" y="4764979"/>
          <a:ext cx="317947" cy="60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748">
                <a:tc>
                  <a:txBody>
                    <a:bodyPr/>
                    <a:lstStyle/>
                    <a:p>
                      <a:pPr algn="ctr"/>
                      <a:r>
                        <a:rPr lang="pt-PT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2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3664" y="988004"/>
            <a:ext cx="1085993" cy="111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7" name="Tabela 86"/>
          <p:cNvGraphicFramePr>
            <a:graphicFrameLocks noGrp="1"/>
          </p:cNvGraphicFramePr>
          <p:nvPr/>
        </p:nvGraphicFramePr>
        <p:xfrm>
          <a:off x="3873500" y="933450"/>
          <a:ext cx="2520000" cy="43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8" name="Tabela 87"/>
          <p:cNvGraphicFramePr>
            <a:graphicFrameLocks noGrp="1"/>
          </p:cNvGraphicFramePr>
          <p:nvPr/>
        </p:nvGraphicFramePr>
        <p:xfrm>
          <a:off x="4013200" y="3289300"/>
          <a:ext cx="2520000" cy="43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4175" y="3171824"/>
            <a:ext cx="1120718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9" name="Tabela 88"/>
          <p:cNvGraphicFramePr>
            <a:graphicFrameLocks noGrp="1"/>
          </p:cNvGraphicFramePr>
          <p:nvPr/>
        </p:nvGraphicFramePr>
        <p:xfrm>
          <a:off x="450850" y="5067300"/>
          <a:ext cx="264160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8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3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450" y="6094334"/>
            <a:ext cx="1409700" cy="132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0" name="Grupo 89"/>
          <p:cNvGrpSpPr>
            <a:grpSpLocks noChangeAspect="1"/>
          </p:cNvGrpSpPr>
          <p:nvPr/>
        </p:nvGrpSpPr>
        <p:grpSpPr>
          <a:xfrm>
            <a:off x="3683816" y="8223250"/>
            <a:ext cx="1228170" cy="1228170"/>
            <a:chOff x="5296715" y="1376871"/>
            <a:chExt cx="3420000" cy="3420000"/>
          </a:xfrm>
        </p:grpSpPr>
        <p:sp>
          <p:nvSpPr>
            <p:cNvPr id="91" name="Estrela de 5 pontas 90"/>
            <p:cNvSpPr>
              <a:spLocks noChangeAspect="1"/>
            </p:cNvSpPr>
            <p:nvPr/>
          </p:nvSpPr>
          <p:spPr>
            <a:xfrm>
              <a:off x="5296715" y="1376871"/>
              <a:ext cx="3420000" cy="3420000"/>
            </a:xfrm>
            <a:prstGeom prst="star5">
              <a:avLst>
                <a:gd name="adj" fmla="val 29269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92" name="Conexão reta 6"/>
            <p:cNvCxnSpPr>
              <a:stCxn id="91" idx="0"/>
            </p:cNvCxnSpPr>
            <p:nvPr/>
          </p:nvCxnSpPr>
          <p:spPr>
            <a:xfrm>
              <a:off x="7006715" y="1376871"/>
              <a:ext cx="1516" cy="30031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xão reta 7"/>
            <p:cNvCxnSpPr>
              <a:stCxn id="91" idx="1"/>
            </p:cNvCxnSpPr>
            <p:nvPr/>
          </p:nvCxnSpPr>
          <p:spPr>
            <a:xfrm>
              <a:off x="5296719" y="2683191"/>
              <a:ext cx="2706458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exão reta 11"/>
            <p:cNvCxnSpPr>
              <a:stCxn id="91" idx="4"/>
            </p:cNvCxnSpPr>
            <p:nvPr/>
          </p:nvCxnSpPr>
          <p:spPr>
            <a:xfrm flipH="1">
              <a:off x="6011769" y="2683191"/>
              <a:ext cx="2704942" cy="93300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xão reta 14"/>
            <p:cNvCxnSpPr>
              <a:endCxn id="91" idx="3"/>
            </p:cNvCxnSpPr>
            <p:nvPr/>
          </p:nvCxnSpPr>
          <p:spPr>
            <a:xfrm>
              <a:off x="6400800" y="2379581"/>
              <a:ext cx="1662751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xão reta 17"/>
            <p:cNvCxnSpPr>
              <a:endCxn id="91" idx="2"/>
            </p:cNvCxnSpPr>
            <p:nvPr/>
          </p:nvCxnSpPr>
          <p:spPr>
            <a:xfrm flipH="1">
              <a:off x="5949879" y="2379581"/>
              <a:ext cx="1664268" cy="2417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upo 96"/>
          <p:cNvGrpSpPr>
            <a:grpSpLocks noChangeAspect="1"/>
          </p:cNvGrpSpPr>
          <p:nvPr/>
        </p:nvGrpSpPr>
        <p:grpSpPr>
          <a:xfrm>
            <a:off x="438126" y="8318500"/>
            <a:ext cx="1059390" cy="1059390"/>
            <a:chOff x="342900" y="1071563"/>
            <a:chExt cx="4320000" cy="4320000"/>
          </a:xfrm>
        </p:grpSpPr>
        <p:sp>
          <p:nvSpPr>
            <p:cNvPr id="98" name="Retângulo 12"/>
            <p:cNvSpPr>
              <a:spLocks noChangeAspect="1"/>
            </p:cNvSpPr>
            <p:nvPr/>
          </p:nvSpPr>
          <p:spPr>
            <a:xfrm>
              <a:off x="342900" y="1071563"/>
              <a:ext cx="4320000" cy="43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99" name="Conexão reta 13"/>
            <p:cNvCxnSpPr>
              <a:stCxn id="98" idx="0"/>
              <a:endCxn id="98" idx="2"/>
            </p:cNvCxnSpPr>
            <p:nvPr/>
          </p:nvCxnSpPr>
          <p:spPr>
            <a:xfrm>
              <a:off x="2502900" y="1071563"/>
              <a:ext cx="0" cy="432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Conexão reta 14"/>
            <p:cNvCxnSpPr>
              <a:stCxn id="98" idx="0"/>
            </p:cNvCxnSpPr>
            <p:nvPr/>
          </p:nvCxnSpPr>
          <p:spPr>
            <a:xfrm>
              <a:off x="2502900" y="1071563"/>
              <a:ext cx="2160000" cy="43153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Conexão reta 15"/>
            <p:cNvCxnSpPr>
              <a:endCxn id="98" idx="2"/>
            </p:cNvCxnSpPr>
            <p:nvPr/>
          </p:nvCxnSpPr>
          <p:spPr>
            <a:xfrm>
              <a:off x="342900" y="1071563"/>
              <a:ext cx="2160000" cy="432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82389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4572</TotalTime>
  <Words>2911</Words>
  <Application>Microsoft Office PowerPoint</Application>
  <PresentationFormat>Papel A4 (210x297 mm)</PresentationFormat>
  <Paragraphs>897</Paragraphs>
  <Slides>29</Slides>
  <Notes>4</Notes>
  <HiddenSlides>0</HiddenSlides>
  <MMClips>0</MMClips>
  <ScaleCrop>false</ScaleCrop>
  <HeadingPairs>
    <vt:vector size="8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29</vt:i4>
      </vt:variant>
    </vt:vector>
  </HeadingPairs>
  <TitlesOfParts>
    <vt:vector size="37" baseType="lpstr">
      <vt:lpstr>Arial</vt:lpstr>
      <vt:lpstr>Calibri</vt:lpstr>
      <vt:lpstr>Calibri Light</vt:lpstr>
      <vt:lpstr>Tahoma</vt:lpstr>
      <vt:lpstr>Times New Roman</vt:lpstr>
      <vt:lpstr>Wingdings</vt:lpstr>
      <vt:lpstr>Tema do Office</vt:lpstr>
      <vt:lpstr>Equação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aa831022@edu.azores.gov.pt</dc:creator>
  <cp:lastModifiedBy>Ana Lima</cp:lastModifiedBy>
  <cp:revision>667</cp:revision>
  <cp:lastPrinted>2017-11-09T23:09:40Z</cp:lastPrinted>
  <dcterms:created xsi:type="dcterms:W3CDTF">2017-02-15T15:29:23Z</dcterms:created>
  <dcterms:modified xsi:type="dcterms:W3CDTF">2017-11-23T13:01:17Z</dcterms:modified>
</cp:coreProperties>
</file>