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0" r:id="rId2"/>
    <p:sldId id="295" r:id="rId3"/>
    <p:sldId id="296" r:id="rId4"/>
    <p:sldId id="307" r:id="rId5"/>
    <p:sldId id="300" r:id="rId6"/>
    <p:sldId id="301" r:id="rId7"/>
    <p:sldId id="308" r:id="rId8"/>
    <p:sldId id="297" r:id="rId9"/>
    <p:sldId id="303" r:id="rId10"/>
    <p:sldId id="309" r:id="rId11"/>
    <p:sldId id="304" r:id="rId12"/>
    <p:sldId id="299" r:id="rId13"/>
    <p:sldId id="310" r:id="rId14"/>
    <p:sldId id="311" r:id="rId15"/>
    <p:sldId id="312" r:id="rId16"/>
    <p:sldId id="298" r:id="rId17"/>
    <p:sldId id="313" r:id="rId18"/>
    <p:sldId id="318" r:id="rId19"/>
    <p:sldId id="320" r:id="rId20"/>
    <p:sldId id="282" r:id="rId21"/>
    <p:sldId id="316" r:id="rId22"/>
    <p:sldId id="283" r:id="rId23"/>
    <p:sldId id="284" r:id="rId24"/>
    <p:sldId id="292" r:id="rId25"/>
    <p:sldId id="286" r:id="rId26"/>
    <p:sldId id="287" r:id="rId27"/>
    <p:sldId id="288" r:id="rId28"/>
    <p:sldId id="289" r:id="rId29"/>
    <p:sldId id="293" r:id="rId30"/>
    <p:sldId id="294" r:id="rId31"/>
  </p:sldIdLst>
  <p:sldSz cx="9906000" cy="6858000" type="A4"/>
  <p:notesSz cx="6888163" cy="100187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3120">
          <p15:clr>
            <a:srgbClr val="A4A3A4"/>
          </p15:clr>
        </p15:guide>
        <p15:guide id="5" pos="21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D"/>
    <a:srgbClr val="0000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23" autoAdjust="0"/>
    <p:restoredTop sz="97266" autoAdjust="0"/>
  </p:normalViewPr>
  <p:slideViewPr>
    <p:cSldViewPr snapToGrid="0">
      <p:cViewPr varScale="1">
        <p:scale>
          <a:sx n="82" d="100"/>
          <a:sy n="82" d="100"/>
        </p:scale>
        <p:origin x="1320" y="84"/>
      </p:cViewPr>
      <p:guideLst>
        <p:guide orient="horz" pos="3120"/>
        <p:guide pos="2160"/>
        <p:guide orient="horz" pos="2160"/>
        <p:guide pos="3120"/>
        <p:guide pos="21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A4D1F-C78B-40CB-A760-8CA0D0296617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750888"/>
            <a:ext cx="54276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0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902075" y="9515475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84375-BE32-4BC3-B16A-BF516C83640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8177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730250" y="750888"/>
            <a:ext cx="5427663" cy="3757612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84375-BE32-4BC3-B16A-BF516C83640A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pt-BR"/>
              <a:t>Clique para editar o estilo do subtítulo mestre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75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1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988199" y="527050"/>
            <a:ext cx="1200845" cy="83947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83084" y="527050"/>
            <a:ext cx="3481287" cy="8394700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547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7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5882" y="1709738"/>
            <a:ext cx="8543925" cy="285273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75882" y="4589467"/>
            <a:ext cx="8543925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524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83084" y="2636838"/>
            <a:ext cx="2341066" cy="628491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847980" y="2636838"/>
            <a:ext cx="2341067" cy="628491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27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2333" y="365127"/>
            <a:ext cx="85439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2330" y="1681166"/>
            <a:ext cx="4190702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82330" y="2505077"/>
            <a:ext cx="4190702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14915" y="1681166"/>
            <a:ext cx="4211340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14915" y="2505077"/>
            <a:ext cx="4211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260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32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977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2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11345" y="987429"/>
            <a:ext cx="5014913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82330" y="2057402"/>
            <a:ext cx="3194942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30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2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211345" y="987429"/>
            <a:ext cx="5014913" cy="4873625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82330" y="2057402"/>
            <a:ext cx="3194942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735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81043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1043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A98B-2956-4237-BBF7-34800A1F700E}" type="datetimeFigureOut">
              <a:rPr lang="pt-PT" smtClean="0"/>
              <a:pPr/>
              <a:t>29/11/2017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281368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8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4"/>
          <p:cNvSpPr/>
          <p:nvPr/>
        </p:nvSpPr>
        <p:spPr>
          <a:xfrm>
            <a:off x="350662" y="222321"/>
            <a:ext cx="9352217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endParaRPr lang="pt-PT" dirty="0">
              <a:latin typeface="Arial Black" panose="020B0A04020102020204" pitchFamily="34" charset="0"/>
            </a:endParaRPr>
          </a:p>
          <a:p>
            <a:pPr algn="ctr"/>
            <a:r>
              <a:rPr lang="pt-PT" dirty="0">
                <a:latin typeface="Arial Black" panose="020B0A04020102020204" pitchFamily="34" charset="0"/>
              </a:rPr>
              <a:t>Escola Básica e Integrada de Capelas</a:t>
            </a:r>
          </a:p>
          <a:p>
            <a:pPr algn="ctr"/>
            <a:endParaRPr lang="pt-PT" dirty="0">
              <a:latin typeface="Arial Black" panose="020B0A04020102020204" pitchFamily="34" charset="0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5991959" y="2130462"/>
            <a:ext cx="3532902" cy="1308774"/>
          </a:xfrm>
          <a:prstGeom prst="rect">
            <a:avLst/>
          </a:prstGeom>
          <a:noFill/>
        </p:spPr>
        <p:txBody>
          <a:bodyPr wrap="none" lIns="91440" tIns="45720" rIns="91440" bIns="45720" numCol="1">
            <a:prstTxWarp prst="textPlain">
              <a:avLst/>
            </a:prstTxWarp>
            <a:spAutoFit/>
          </a:bodyPr>
          <a:lstStyle/>
          <a:p>
            <a:pPr algn="ctr"/>
            <a:r>
              <a:rPr lang="pt-PT" sz="48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Frações equivalentes</a:t>
            </a:r>
          </a:p>
          <a:p>
            <a:pPr algn="ctr"/>
            <a:r>
              <a:rPr lang="pt-PT" sz="48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(Introdução)</a:t>
            </a:r>
          </a:p>
        </p:txBody>
      </p:sp>
      <p:pic>
        <p:nvPicPr>
          <p:cNvPr id="9" name="Imagem 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3135" y="222322"/>
            <a:ext cx="691928" cy="99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6162919" y="4782350"/>
            <a:ext cx="1489432" cy="106431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2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7749450" y="4921108"/>
            <a:ext cx="1611957" cy="786800"/>
          </a:xfrm>
          <a:solidFill>
            <a:schemeClr val="bg1"/>
          </a:solidFill>
        </p:spPr>
        <p:txBody>
          <a:bodyPr/>
          <a:lstStyle/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Prof DA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 Alves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Andrea Viveiros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António Carvalho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98" y="2090547"/>
            <a:ext cx="5514392" cy="38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448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508996" y="1124989"/>
          <a:ext cx="29575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361842" y="451526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347987" y="283886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343340" y="448755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296234" y="2761274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642299" y="695499"/>
          <a:ext cx="311078" cy="81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3471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4" name="Grupo 50"/>
          <p:cNvGrpSpPr/>
          <p:nvPr/>
        </p:nvGrpSpPr>
        <p:grpSpPr>
          <a:xfrm>
            <a:off x="2553206" y="249383"/>
            <a:ext cx="6008903" cy="1645920"/>
            <a:chOff x="2527752" y="8750246"/>
            <a:chExt cx="4822606" cy="2675611"/>
          </a:xfrm>
        </p:grpSpPr>
        <p:sp>
          <p:nvSpPr>
            <p:cNvPr id="18" name="object 11"/>
            <p:cNvSpPr txBox="1"/>
            <p:nvPr/>
          </p:nvSpPr>
          <p:spPr>
            <a:xfrm>
              <a:off x="3884291" y="8966454"/>
              <a:ext cx="65405" cy="30019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Chamada rectangular 92"/>
            <p:cNvSpPr/>
            <p:nvPr/>
          </p:nvSpPr>
          <p:spPr>
            <a:xfrm>
              <a:off x="2527752" y="8750246"/>
              <a:ext cx="4822606" cy="267561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endParaRPr lang="pt-PT" dirty="0">
                <a:latin typeface="Comic Sans MS" pitchFamily="66" charset="0"/>
                <a:cs typeface="Arial" panose="020B0604020202020204" pitchFamily="34" charset="0"/>
              </a:endParaRPr>
            </a:p>
            <a:p>
              <a:pPr marL="85725" algn="just">
                <a:lnSpc>
                  <a:spcPct val="20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Podemos concluir que   representa a mesma quantidade que       . Ou seja,        =       .</a:t>
              </a:r>
            </a:p>
            <a:p>
              <a:pPr marL="85725" algn="just"/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                              </a:t>
              </a:r>
            </a:p>
            <a:p>
              <a:pPr fontAlgn="t">
                <a:lnSpc>
                  <a:spcPct val="150000"/>
                </a:lnSpc>
              </a:pPr>
              <a:endParaRPr lang="pt-PT" dirty="0"/>
            </a:p>
          </p:txBody>
        </p:sp>
      </p:grpSp>
      <p:graphicFrame>
        <p:nvGraphicFramePr>
          <p:cNvPr id="2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78813" y="480812"/>
          <a:ext cx="3476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928589"/>
              </p:ext>
            </p:extLst>
          </p:nvPr>
        </p:nvGraphicFramePr>
        <p:xfrm>
          <a:off x="4416318" y="1012828"/>
          <a:ext cx="32347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913844" y="975918"/>
          <a:ext cx="347619" cy="641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7022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5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528989" y="998973"/>
          <a:ext cx="32347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6863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508996" y="1124989"/>
          <a:ext cx="29575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361842" y="451526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347987" y="283886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343340" y="448755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296234" y="2761274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642299" y="695499"/>
          <a:ext cx="311078" cy="81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3471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17" name="Grupo 50"/>
          <p:cNvGrpSpPr/>
          <p:nvPr/>
        </p:nvGrpSpPr>
        <p:grpSpPr>
          <a:xfrm>
            <a:off x="2553207" y="249383"/>
            <a:ext cx="5418083" cy="1645920"/>
            <a:chOff x="2527752" y="8750246"/>
            <a:chExt cx="4822606" cy="2675611"/>
          </a:xfrm>
        </p:grpSpPr>
        <p:sp>
          <p:nvSpPr>
            <p:cNvPr id="18" name="object 11"/>
            <p:cNvSpPr txBox="1"/>
            <p:nvPr/>
          </p:nvSpPr>
          <p:spPr>
            <a:xfrm>
              <a:off x="3884291" y="8966454"/>
              <a:ext cx="65405" cy="30019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Chamada rectangular 92"/>
            <p:cNvSpPr/>
            <p:nvPr/>
          </p:nvSpPr>
          <p:spPr>
            <a:xfrm>
              <a:off x="2527752" y="8750246"/>
              <a:ext cx="4822606" cy="267561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endParaRPr lang="pt-PT" dirty="0">
                <a:latin typeface="Comic Sans MS" pitchFamily="66" charset="0"/>
                <a:cs typeface="Arial" panose="020B0604020202020204" pitchFamily="34" charset="0"/>
              </a:endParaRPr>
            </a:p>
            <a:p>
              <a:pPr marL="85725" algn="just">
                <a:lnSpc>
                  <a:spcPct val="20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Vamos dobrar novamente a folha ao meio, agora três vezes consecutivas. </a:t>
              </a:r>
            </a:p>
            <a:p>
              <a:pPr marL="85725" algn="just"/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                              </a:t>
              </a:r>
            </a:p>
            <a:p>
              <a:pPr fontAlgn="t">
                <a:lnSpc>
                  <a:spcPct val="150000"/>
                </a:lnSpc>
              </a:pPr>
              <a:endParaRPr lang="pt-PT" dirty="0"/>
            </a:p>
          </p:txBody>
        </p:sp>
      </p:grpSp>
    </p:spTree>
    <p:extLst>
      <p:ext uri="{BB962C8B-B14F-4D97-AF65-F5344CB8AC3E}">
        <p14:creationId xmlns:p14="http://schemas.microsoft.com/office/powerpoint/2010/main" val="120686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/>
        </p:nvSpPr>
        <p:spPr>
          <a:xfrm>
            <a:off x="2102080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6408109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17" name="Grupo 50"/>
          <p:cNvGrpSpPr/>
          <p:nvPr/>
        </p:nvGrpSpPr>
        <p:grpSpPr>
          <a:xfrm>
            <a:off x="2553214" y="382387"/>
            <a:ext cx="6008921" cy="1429789"/>
            <a:chOff x="2527752" y="8966459"/>
            <a:chExt cx="4822606" cy="2324269"/>
          </a:xfrm>
        </p:grpSpPr>
        <p:sp>
          <p:nvSpPr>
            <p:cNvPr id="18" name="object 11"/>
            <p:cNvSpPr txBox="1"/>
            <p:nvPr/>
          </p:nvSpPr>
          <p:spPr>
            <a:xfrm>
              <a:off x="3884281" y="8966459"/>
              <a:ext cx="65405" cy="300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Chamada rectangular 92"/>
            <p:cNvSpPr/>
            <p:nvPr/>
          </p:nvSpPr>
          <p:spPr>
            <a:xfrm>
              <a:off x="2527752" y="9074563"/>
              <a:ext cx="4822606" cy="2216165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Abre a folha e verifica que cada quarto foi novamente dividido em duas partes iguais, ficando a folha dividida em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oito partes iguais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768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/>
        </p:nvSpPr>
        <p:spPr>
          <a:xfrm>
            <a:off x="2102080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6408109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8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4" name="Grupo 50"/>
          <p:cNvGrpSpPr/>
          <p:nvPr/>
        </p:nvGrpSpPr>
        <p:grpSpPr>
          <a:xfrm>
            <a:off x="2553214" y="382387"/>
            <a:ext cx="6008921" cy="1429789"/>
            <a:chOff x="2527752" y="8966459"/>
            <a:chExt cx="4822606" cy="2324269"/>
          </a:xfrm>
        </p:grpSpPr>
        <p:sp>
          <p:nvSpPr>
            <p:cNvPr id="18" name="object 11"/>
            <p:cNvSpPr txBox="1"/>
            <p:nvPr/>
          </p:nvSpPr>
          <p:spPr>
            <a:xfrm>
              <a:off x="3884281" y="8966459"/>
              <a:ext cx="65405" cy="300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Chamada rectangular 92"/>
            <p:cNvSpPr/>
            <p:nvPr/>
          </p:nvSpPr>
          <p:spPr>
            <a:xfrm>
              <a:off x="2527752" y="9074563"/>
              <a:ext cx="4822606" cy="2216165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Abre a folha e verifica que cada parte foi novamente dividida em duas partes iguais, ficando a folha dividida em oito partes iguais.</a:t>
              </a:r>
            </a:p>
          </p:txBody>
        </p:sp>
      </p:grpSp>
      <p:pic>
        <p:nvPicPr>
          <p:cNvPr id="11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12" name="Grupo 50"/>
          <p:cNvGrpSpPr/>
          <p:nvPr/>
        </p:nvGrpSpPr>
        <p:grpSpPr>
          <a:xfrm>
            <a:off x="2553206" y="113303"/>
            <a:ext cx="6008903" cy="1825878"/>
            <a:chOff x="2527752" y="8750246"/>
            <a:chExt cx="4822606" cy="2675611"/>
          </a:xfrm>
        </p:grpSpPr>
        <p:sp>
          <p:nvSpPr>
            <p:cNvPr id="13" name="object 11"/>
            <p:cNvSpPr txBox="1"/>
            <p:nvPr/>
          </p:nvSpPr>
          <p:spPr>
            <a:xfrm>
              <a:off x="3884291" y="8966454"/>
              <a:ext cx="65405" cy="30019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Chamada rectangular 92"/>
            <p:cNvSpPr/>
            <p:nvPr/>
          </p:nvSpPr>
          <p:spPr>
            <a:xfrm>
              <a:off x="2527752" y="8750246"/>
              <a:ext cx="4822606" cy="267561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As oito partes iguais formam o todo (1 unidade).</a:t>
              </a:r>
            </a:p>
            <a:p>
              <a:pPr fontAlgn="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Então, cada uma delas é a oitava parte ou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um oitavo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e é representada por       .</a:t>
              </a:r>
              <a:endParaRPr lang="pt-PT" dirty="0"/>
            </a:p>
          </p:txBody>
        </p:sp>
      </p:grp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373699"/>
              </p:ext>
            </p:extLst>
          </p:nvPr>
        </p:nvGraphicFramePr>
        <p:xfrm>
          <a:off x="4800239" y="1144084"/>
          <a:ext cx="299257" cy="65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82969" y="285548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85741" y="460393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085048" y="4573449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50860" y="455959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950169" y="456236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060111" y="288596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42546" y="287211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941856" y="2858257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68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/>
        </p:nvSpPr>
        <p:spPr>
          <a:xfrm>
            <a:off x="2102080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6408109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82969" y="285548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85741" y="460393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085048" y="4573449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50860" y="455959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950169" y="456236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060111" y="288596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42546" y="287211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941856" y="2858257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31" name="Grupo 50"/>
          <p:cNvGrpSpPr/>
          <p:nvPr/>
        </p:nvGrpSpPr>
        <p:grpSpPr>
          <a:xfrm>
            <a:off x="2553206" y="249383"/>
            <a:ext cx="6008903" cy="1645920"/>
            <a:chOff x="2527752" y="8750246"/>
            <a:chExt cx="4822606" cy="2675611"/>
          </a:xfrm>
        </p:grpSpPr>
        <p:sp>
          <p:nvSpPr>
            <p:cNvPr id="32" name="object 11"/>
            <p:cNvSpPr txBox="1"/>
            <p:nvPr/>
          </p:nvSpPr>
          <p:spPr>
            <a:xfrm>
              <a:off x="3884291" y="8966454"/>
              <a:ext cx="65405" cy="30019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Chamada rectangular 92"/>
            <p:cNvSpPr/>
            <p:nvPr/>
          </p:nvSpPr>
          <p:spPr>
            <a:xfrm>
              <a:off x="2527752" y="8750246"/>
              <a:ext cx="4822606" cy="267561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endParaRPr lang="pt-PT" dirty="0">
                <a:latin typeface="Comic Sans MS" pitchFamily="66" charset="0"/>
                <a:cs typeface="Arial" panose="020B0604020202020204" pitchFamily="34" charset="0"/>
              </a:endParaRPr>
            </a:p>
            <a:p>
              <a:pPr marL="85725" algn="just">
                <a:lnSpc>
                  <a:spcPct val="20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Concluímos que      representa a mesma quantidade </a:t>
              </a:r>
            </a:p>
            <a:p>
              <a:pPr marL="85725" algn="just"/>
              <a:endParaRPr lang="pt-PT" sz="1000" dirty="0">
                <a:latin typeface="Comic Sans MS" pitchFamily="66" charset="0"/>
                <a:cs typeface="Arial" panose="020B0604020202020204" pitchFamily="34" charset="0"/>
              </a:endParaRPr>
            </a:p>
            <a:p>
              <a:pPr marL="85725" algn="just">
                <a:lnSpc>
                  <a:spcPct val="20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que       e que      . Ou seja,        =       =      .</a:t>
              </a:r>
            </a:p>
            <a:p>
              <a:pPr marL="85725" algn="just"/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                              </a:t>
              </a:r>
            </a:p>
            <a:p>
              <a:pPr fontAlgn="t">
                <a:lnSpc>
                  <a:spcPct val="150000"/>
                </a:lnSpc>
              </a:pPr>
              <a:endParaRPr lang="pt-PT" dirty="0"/>
            </a:p>
          </p:txBody>
        </p:sp>
      </p:grpSp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192125" y="1080647"/>
          <a:ext cx="249375" cy="65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192429" y="1066795"/>
          <a:ext cx="229973" cy="65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Tabe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344821" y="415642"/>
          <a:ext cx="299257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2439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248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660970" y="1054003"/>
          <a:ext cx="299257" cy="625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0552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77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287151" y="1050172"/>
          <a:ext cx="249375" cy="65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871827" y="1052945"/>
          <a:ext cx="229973" cy="65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68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/>
        </p:nvSpPr>
        <p:spPr>
          <a:xfrm>
            <a:off x="2102080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6408109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82969" y="285548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85741" y="460393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085048" y="4573449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50860" y="455959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950169" y="456236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060111" y="288596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42546" y="287211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941856" y="2858257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4" name="Grupo 50"/>
          <p:cNvGrpSpPr/>
          <p:nvPr/>
        </p:nvGrpSpPr>
        <p:grpSpPr>
          <a:xfrm>
            <a:off x="2553207" y="249383"/>
            <a:ext cx="5746913" cy="1645920"/>
            <a:chOff x="2527753" y="8750246"/>
            <a:chExt cx="4612339" cy="2675611"/>
          </a:xfrm>
        </p:grpSpPr>
        <p:sp>
          <p:nvSpPr>
            <p:cNvPr id="32" name="object 11"/>
            <p:cNvSpPr txBox="1"/>
            <p:nvPr/>
          </p:nvSpPr>
          <p:spPr>
            <a:xfrm>
              <a:off x="3884291" y="8966454"/>
              <a:ext cx="65405" cy="30019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Chamada rectangular 92"/>
            <p:cNvSpPr/>
            <p:nvPr/>
          </p:nvSpPr>
          <p:spPr>
            <a:xfrm>
              <a:off x="2527753" y="8750246"/>
              <a:ext cx="4612339" cy="267561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endParaRPr lang="pt-PT" dirty="0">
                <a:latin typeface="Comic Sans MS" pitchFamily="66" charset="0"/>
                <a:cs typeface="Arial" panose="020B0604020202020204" pitchFamily="34" charset="0"/>
              </a:endParaRPr>
            </a:p>
            <a:p>
              <a:pPr marL="85725" algn="just">
                <a:lnSpc>
                  <a:spcPct val="20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Para terminar, vamos voltar a dobrar a folha, agora quatro vezes consecutivas.  </a:t>
              </a:r>
            </a:p>
            <a:p>
              <a:pPr marL="85725" algn="just"/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                              </a:t>
              </a:r>
            </a:p>
            <a:p>
              <a:pPr fontAlgn="t">
                <a:lnSpc>
                  <a:spcPct val="150000"/>
                </a:lnSpc>
              </a:pPr>
              <a:endParaRPr lang="pt-PT" dirty="0"/>
            </a:p>
          </p:txBody>
        </p:sp>
      </p:grpSp>
    </p:spTree>
    <p:extLst>
      <p:ext uri="{BB962C8B-B14F-4D97-AF65-F5344CB8AC3E}">
        <p14:creationId xmlns:p14="http://schemas.microsoft.com/office/powerpoint/2010/main" val="296768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/>
        </p:nvSpPr>
        <p:spPr>
          <a:xfrm>
            <a:off x="2102080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6408109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tângulo 7"/>
          <p:cNvSpPr/>
          <p:nvPr/>
        </p:nvSpPr>
        <p:spPr>
          <a:xfrm>
            <a:off x="2102078" y="2333766"/>
            <a:ext cx="5728511" cy="9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Retângulo 8"/>
          <p:cNvSpPr/>
          <p:nvPr/>
        </p:nvSpPr>
        <p:spPr>
          <a:xfrm>
            <a:off x="2088107" y="5033766"/>
            <a:ext cx="5760000" cy="9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437194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12" name="Grupo 50"/>
          <p:cNvGrpSpPr/>
          <p:nvPr/>
        </p:nvGrpSpPr>
        <p:grpSpPr>
          <a:xfrm>
            <a:off x="2553214" y="382387"/>
            <a:ext cx="6008921" cy="1429789"/>
            <a:chOff x="2527752" y="8966459"/>
            <a:chExt cx="4822606" cy="2324269"/>
          </a:xfrm>
        </p:grpSpPr>
        <p:sp>
          <p:nvSpPr>
            <p:cNvPr id="13" name="object 11"/>
            <p:cNvSpPr txBox="1"/>
            <p:nvPr/>
          </p:nvSpPr>
          <p:spPr>
            <a:xfrm>
              <a:off x="3884281" y="8966459"/>
              <a:ext cx="65405" cy="300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Chamada rectangular 92"/>
            <p:cNvSpPr/>
            <p:nvPr/>
          </p:nvSpPr>
          <p:spPr>
            <a:xfrm>
              <a:off x="2527752" y="9074563"/>
              <a:ext cx="4822606" cy="2216165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Abre a folha e verifica que cada </a:t>
              </a:r>
              <a:r>
                <a:rPr lang="pt-PT" dirty="0" err="1">
                  <a:latin typeface="Comic Sans MS" pitchFamily="66" charset="0"/>
                  <a:cs typeface="Arial" panose="020B0604020202020204" pitchFamily="34" charset="0"/>
                </a:rPr>
                <a:t>oitovo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foi novamente dividido em duas partes iguais, ficando a folha dividida em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dezasseis partes iguais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9635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/>
        </p:nvSpPr>
        <p:spPr>
          <a:xfrm>
            <a:off x="2102080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6408109" y="2333766"/>
            <a:ext cx="1440000" cy="36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tângulo 7"/>
          <p:cNvSpPr/>
          <p:nvPr/>
        </p:nvSpPr>
        <p:spPr>
          <a:xfrm>
            <a:off x="2102078" y="2333766"/>
            <a:ext cx="5728511" cy="9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Retângulo 8"/>
          <p:cNvSpPr/>
          <p:nvPr/>
        </p:nvSpPr>
        <p:spPr>
          <a:xfrm>
            <a:off x="2088107" y="5033766"/>
            <a:ext cx="5760000" cy="9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5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16" name="Grupo 50"/>
          <p:cNvGrpSpPr/>
          <p:nvPr/>
        </p:nvGrpSpPr>
        <p:grpSpPr>
          <a:xfrm>
            <a:off x="2553206" y="249383"/>
            <a:ext cx="6008903" cy="1645920"/>
            <a:chOff x="2527752" y="8750246"/>
            <a:chExt cx="4822606" cy="2675611"/>
          </a:xfrm>
        </p:grpSpPr>
        <p:sp>
          <p:nvSpPr>
            <p:cNvPr id="17" name="object 11"/>
            <p:cNvSpPr txBox="1"/>
            <p:nvPr/>
          </p:nvSpPr>
          <p:spPr>
            <a:xfrm>
              <a:off x="3884291" y="8966454"/>
              <a:ext cx="65405" cy="30019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Chamada rectangular 92"/>
            <p:cNvSpPr/>
            <p:nvPr/>
          </p:nvSpPr>
          <p:spPr>
            <a:xfrm>
              <a:off x="2527752" y="8750246"/>
              <a:ext cx="4822606" cy="267561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/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As dezasseis partes iguais formam o todo (1 unidade).</a:t>
              </a:r>
            </a:p>
            <a:p>
              <a:pPr fontAlgn="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Então, cada uma delas é a décima sexta parte ou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um dezasseis avos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e é representada por         .</a:t>
              </a:r>
              <a:endParaRPr lang="pt-PT" dirty="0"/>
            </a:p>
          </p:txBody>
        </p:sp>
      </p:grpSp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9366"/>
              </p:ext>
            </p:extLst>
          </p:nvPr>
        </p:nvGraphicFramePr>
        <p:xfrm>
          <a:off x="6724004" y="1190215"/>
          <a:ext cx="375831" cy="839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47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12975" y="2446715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012283" y="4245035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78094" y="4264431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877402" y="4250577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003970" y="3355573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86406" y="3358344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885716" y="3344489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995657" y="2449486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78094" y="2435631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877404" y="2455028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15746" y="3347261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18515" y="4247806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21287" y="5148351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003970" y="5151122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69782" y="5153893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869089" y="5156664"/>
          <a:ext cx="44888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635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4" name="Grupo 50"/>
          <p:cNvGrpSpPr/>
          <p:nvPr/>
        </p:nvGrpSpPr>
        <p:grpSpPr>
          <a:xfrm>
            <a:off x="2553208" y="249383"/>
            <a:ext cx="6008905" cy="1645920"/>
            <a:chOff x="2527752" y="8750246"/>
            <a:chExt cx="4822607" cy="2675611"/>
          </a:xfrm>
        </p:grpSpPr>
        <p:sp>
          <p:nvSpPr>
            <p:cNvPr id="32" name="object 11"/>
            <p:cNvSpPr txBox="1"/>
            <p:nvPr/>
          </p:nvSpPr>
          <p:spPr>
            <a:xfrm>
              <a:off x="3884291" y="8966454"/>
              <a:ext cx="65405" cy="30019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Chamada rectangular 92"/>
            <p:cNvSpPr/>
            <p:nvPr/>
          </p:nvSpPr>
          <p:spPr>
            <a:xfrm>
              <a:off x="2527752" y="8750246"/>
              <a:ext cx="4822607" cy="267561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endParaRPr lang="pt-PT" dirty="0">
                <a:latin typeface="Comic Sans MS" pitchFamily="66" charset="0"/>
                <a:cs typeface="Arial" panose="020B0604020202020204" pitchFamily="34" charset="0"/>
              </a:endParaRPr>
            </a:p>
            <a:p>
              <a:pPr marL="85725" algn="just">
                <a:lnSpc>
                  <a:spcPct val="20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Concluímos que      representa a mesma quantidade que     , que      e que       . Ou seja,      =     =      =       .</a:t>
              </a:r>
            </a:p>
            <a:p>
              <a:pPr marL="85725" algn="just"/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                              </a:t>
              </a:r>
            </a:p>
            <a:p>
              <a:pPr fontAlgn="t">
                <a:lnSpc>
                  <a:spcPct val="150000"/>
                </a:lnSpc>
              </a:pPr>
              <a:endParaRPr lang="pt-PT" dirty="0"/>
            </a:p>
          </p:txBody>
        </p:sp>
      </p:grpSp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142250" y="1057160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959677" y="1043307"/>
          <a:ext cx="22997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Tabe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500350"/>
              </p:ext>
            </p:extLst>
          </p:nvPr>
        </p:nvGraphicFramePr>
        <p:xfrm>
          <a:off x="4490229" y="490391"/>
          <a:ext cx="31991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442345" y="1007418"/>
          <a:ext cx="27434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425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107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935526" y="1010059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437079" y="997528"/>
          <a:ext cx="229973" cy="624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452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452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372192"/>
              </p:ext>
            </p:extLst>
          </p:nvPr>
        </p:nvGraphicFramePr>
        <p:xfrm>
          <a:off x="4955125" y="1051617"/>
          <a:ext cx="331771" cy="81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47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541220"/>
              </p:ext>
            </p:extLst>
          </p:nvPr>
        </p:nvGraphicFramePr>
        <p:xfrm>
          <a:off x="7937273" y="997539"/>
          <a:ext cx="317288" cy="627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3965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965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0" marR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3" name="Tabela 42"/>
          <p:cNvGraphicFramePr>
            <a:graphicFrameLocks noGrp="1"/>
          </p:cNvGraphicFramePr>
          <p:nvPr/>
        </p:nvGraphicFramePr>
        <p:xfrm>
          <a:off x="5239788" y="4472394"/>
          <a:ext cx="3571702" cy="209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663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664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664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663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6" name="Tabela 45"/>
          <p:cNvGraphicFramePr>
            <a:graphicFrameLocks noGrp="1"/>
          </p:cNvGraphicFramePr>
          <p:nvPr/>
        </p:nvGraphicFramePr>
        <p:xfrm>
          <a:off x="1136073" y="4475170"/>
          <a:ext cx="3571702" cy="209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7327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327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7" name="Tabela 46"/>
          <p:cNvGraphicFramePr>
            <a:graphicFrameLocks noGrp="1"/>
          </p:cNvGraphicFramePr>
          <p:nvPr/>
        </p:nvGraphicFramePr>
        <p:xfrm>
          <a:off x="5228706" y="2133754"/>
          <a:ext cx="3571702" cy="209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47327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327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8" name="Tabela 47"/>
          <p:cNvGraphicFramePr>
            <a:graphicFrameLocks noGrp="1"/>
          </p:cNvGraphicFramePr>
          <p:nvPr/>
        </p:nvGraphicFramePr>
        <p:xfrm>
          <a:off x="1124989" y="2119898"/>
          <a:ext cx="3571702" cy="209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94654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9" name="Tabela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837144" y="2832066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0" name="Tabela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900785" y="4703680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1" name="Tabela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900784" y="5767710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e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422908" y="3406896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9" name="Tabela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61155" y="3409666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0" name="Tabela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445075" y="2365034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1" name="Tabela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50071" y="2367804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2" name="Tabela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02976" y="4475028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3" name="Tabela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05748" y="4993188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4" name="Tabela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373041" y="4979333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5" name="Tabela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392437" y="5514119"/>
          <a:ext cx="37457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ela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14060" y="5500264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7" name="Tabela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16832" y="6051676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8" name="Tabela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400751" y="6021195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Tabela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370271" y="4477798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2" name="Tabela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602213" y="2834839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4" name="Tabe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638235" y="4699660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5" name="Tabela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641006" y="5749835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3" name="Tabela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93610" y="3402875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4" name="Tabela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98606" y="3405646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5" name="Tabela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99151" y="2361013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6" name="Tabela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87522" y="2363784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0" name="Tabela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87522" y="4441966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1" name="Tabela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90293" y="4976752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2" name="Tabela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40962" y="4464133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3" name="Tabela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43732" y="4982294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4" name="Tabela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46503" y="5500454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5" name="Tabela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65900" y="6035238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6" name="Tabela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87522" y="5505995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7" name="Tabela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90292" y="6040780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635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ela 42"/>
          <p:cNvGraphicFramePr>
            <a:graphicFrameLocks noGrp="1"/>
          </p:cNvGraphicFramePr>
          <p:nvPr/>
        </p:nvGraphicFramePr>
        <p:xfrm>
          <a:off x="5239788" y="4472394"/>
          <a:ext cx="3571702" cy="209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663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664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664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663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6" name="Tabela 45"/>
          <p:cNvGraphicFramePr>
            <a:graphicFrameLocks noGrp="1"/>
          </p:cNvGraphicFramePr>
          <p:nvPr/>
        </p:nvGraphicFramePr>
        <p:xfrm>
          <a:off x="1136073" y="4475170"/>
          <a:ext cx="3571702" cy="209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7327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327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7" name="Tabela 46"/>
          <p:cNvGraphicFramePr>
            <a:graphicFrameLocks noGrp="1"/>
          </p:cNvGraphicFramePr>
          <p:nvPr/>
        </p:nvGraphicFramePr>
        <p:xfrm>
          <a:off x="5228706" y="2133754"/>
          <a:ext cx="3571702" cy="209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47327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327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8" name="Tabela 47"/>
          <p:cNvGraphicFramePr>
            <a:graphicFrameLocks noGrp="1"/>
          </p:cNvGraphicFramePr>
          <p:nvPr/>
        </p:nvGraphicFramePr>
        <p:xfrm>
          <a:off x="1124989" y="2119898"/>
          <a:ext cx="3571702" cy="209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94654"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1000" dirty="0"/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9" name="Tabela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837144" y="2832066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0" name="Tabela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900785" y="4703680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1" name="Tabela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900784" y="5767710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e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422908" y="3406896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9" name="Tabela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61155" y="3409666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0" name="Tabela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445075" y="2365034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1" name="Tabela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50071" y="2367804"/>
          <a:ext cx="24937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2" name="Tabela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02976" y="4475028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3" name="Tabela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05748" y="4993188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4" name="Tabela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373041" y="4979333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5" name="Tabela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392437" y="5514119"/>
          <a:ext cx="37457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ela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14060" y="5500264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7" name="Tabela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16832" y="6051676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8" name="Tabela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400751" y="6021195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Tabela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370271" y="4477798"/>
          <a:ext cx="36029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22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2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44" name="Grupo 50"/>
          <p:cNvGrpSpPr/>
          <p:nvPr/>
        </p:nvGrpSpPr>
        <p:grpSpPr>
          <a:xfrm>
            <a:off x="2553208" y="249383"/>
            <a:ext cx="6008905" cy="1645920"/>
            <a:chOff x="2527752" y="8750246"/>
            <a:chExt cx="4822607" cy="2675611"/>
          </a:xfrm>
        </p:grpSpPr>
        <p:sp>
          <p:nvSpPr>
            <p:cNvPr id="45" name="object 11"/>
            <p:cNvSpPr txBox="1"/>
            <p:nvPr/>
          </p:nvSpPr>
          <p:spPr>
            <a:xfrm>
              <a:off x="3884291" y="8966454"/>
              <a:ext cx="65405" cy="30019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Chamada rectangular 92"/>
            <p:cNvSpPr/>
            <p:nvPr/>
          </p:nvSpPr>
          <p:spPr>
            <a:xfrm>
              <a:off x="2527752" y="8750246"/>
              <a:ext cx="4822607" cy="267561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/>
                <a:t>Dizemos, então, que           ,           ,           e           são </a:t>
              </a:r>
              <a:r>
                <a:rPr lang="pt-PT" b="1" u="sng" dirty="0"/>
                <a:t>frações equivalentes</a:t>
              </a:r>
              <a:r>
                <a:rPr lang="pt-PT" dirty="0"/>
                <a:t> porque representam a mesma quantidade.</a:t>
              </a:r>
            </a:p>
          </p:txBody>
        </p:sp>
      </p:grpSp>
      <p:graphicFrame>
        <p:nvGraphicFramePr>
          <p:cNvPr id="54" name="Tabela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879595" y="658293"/>
          <a:ext cx="27434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4259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   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109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5" name="Tabela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72527" y="644310"/>
          <a:ext cx="34637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6" name="Tabela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140328" y="631769"/>
          <a:ext cx="343589" cy="641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0769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769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7" name="Tabela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863518" y="631779"/>
          <a:ext cx="360291" cy="627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397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97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602213" y="2834839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638235" y="4699660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641006" y="5749835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93610" y="3402875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98606" y="3405646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99151" y="2361013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87522" y="2363784"/>
          <a:ext cx="36029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Tabe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87522" y="4441966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90293" y="4976752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40962" y="4464133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43732" y="4982294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46503" y="5500454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165900" y="6035238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8" name="Tabela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87522" y="5505995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90292" y="6040780"/>
          <a:ext cx="360291" cy="5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65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12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n>
                            <a:solidFill>
                              <a:schemeClr val="accent3">
                                <a:lumMod val="40000"/>
                                <a:lumOff val="60000"/>
                              </a:schemeClr>
                            </a:solidFill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635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221112" y="2283889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3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4" name="Grupo 50"/>
          <p:cNvGrpSpPr/>
          <p:nvPr/>
        </p:nvGrpSpPr>
        <p:grpSpPr>
          <a:xfrm>
            <a:off x="2719460" y="831270"/>
            <a:ext cx="6008903" cy="1230291"/>
            <a:chOff x="2661183" y="8966456"/>
            <a:chExt cx="4822606" cy="1999965"/>
          </a:xfrm>
        </p:grpSpPr>
        <p:sp>
          <p:nvSpPr>
            <p:cNvPr id="5" name="object 11"/>
            <p:cNvSpPr txBox="1"/>
            <p:nvPr/>
          </p:nvSpPr>
          <p:spPr>
            <a:xfrm>
              <a:off x="3884291" y="8966456"/>
              <a:ext cx="65405" cy="300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Chamada rectangular 92"/>
            <p:cNvSpPr/>
            <p:nvPr/>
          </p:nvSpPr>
          <p:spPr>
            <a:xfrm>
              <a:off x="2661183" y="9534021"/>
              <a:ext cx="4822606" cy="1432400"/>
            </a:xfrm>
            <a:prstGeom prst="wedgeRectCallout">
              <a:avLst>
                <a:gd name="adj1" fmla="val -58289"/>
                <a:gd name="adj2" fmla="val 199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Para isso, vamos começar por dividir uma folha de papel em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duas partes iguais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.</a:t>
              </a:r>
            </a:p>
          </p:txBody>
        </p:sp>
      </p:grpSp>
      <p:sp>
        <p:nvSpPr>
          <p:cNvPr id="7" name="Chamada rectangular 92"/>
          <p:cNvSpPr/>
          <p:nvPr/>
        </p:nvSpPr>
        <p:spPr>
          <a:xfrm>
            <a:off x="2722232" y="218905"/>
            <a:ext cx="6008903" cy="861752"/>
          </a:xfrm>
          <a:prstGeom prst="wedgeRectCallout">
            <a:avLst>
              <a:gd name="adj1" fmla="val -58012"/>
              <a:gd name="adj2" fmla="val 4011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Vamos aprender o que são </a:t>
            </a:r>
            <a:r>
              <a:rPr lang="pt-PT" b="1" u="sng" dirty="0">
                <a:latin typeface="Comic Sans MS" pitchFamily="66" charset="0"/>
                <a:cs typeface="Arial" panose="020B0604020202020204" pitchFamily="34" charset="0"/>
              </a:rPr>
              <a:t>frações equivalentes</a:t>
            </a: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531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638231" y="226810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2" name="Grupo 50"/>
          <p:cNvGrpSpPr/>
          <p:nvPr/>
        </p:nvGrpSpPr>
        <p:grpSpPr>
          <a:xfrm>
            <a:off x="2702837" y="498764"/>
            <a:ext cx="5257114" cy="2819769"/>
            <a:chOff x="2541134" y="7346312"/>
            <a:chExt cx="4822606" cy="4280352"/>
          </a:xfrm>
        </p:grpSpPr>
        <p:sp>
          <p:nvSpPr>
            <p:cNvPr id="52" name="object 11"/>
            <p:cNvSpPr txBox="1"/>
            <p:nvPr/>
          </p:nvSpPr>
          <p:spPr>
            <a:xfrm>
              <a:off x="3884291" y="8966456"/>
              <a:ext cx="65405" cy="28031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Chamada rectangular 92"/>
            <p:cNvSpPr/>
            <p:nvPr/>
          </p:nvSpPr>
          <p:spPr>
            <a:xfrm>
              <a:off x="2541134" y="7346312"/>
              <a:ext cx="4822606" cy="4280352"/>
            </a:xfrm>
            <a:prstGeom prst="wedgeRectCallout">
              <a:avLst>
                <a:gd name="adj1" fmla="val -57183"/>
                <a:gd name="adj2" fmla="val 3021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sz="3200" dirty="0">
                  <a:latin typeface="Comic Sans MS" pitchFamily="66" charset="0"/>
                  <a:cs typeface="Arial" panose="020B0604020202020204" pitchFamily="34" charset="0"/>
                </a:rPr>
                <a:t>Vamos ver outro exemplo. </a:t>
              </a:r>
            </a:p>
            <a:p>
              <a:pPr marL="85725" algn="just">
                <a:lnSpc>
                  <a:spcPct val="150000"/>
                </a:lnSpc>
              </a:pPr>
              <a:r>
                <a:rPr lang="pt-PT" sz="3200" dirty="0">
                  <a:latin typeface="Comic Sans MS" pitchFamily="66" charset="0"/>
                  <a:cs typeface="Arial" panose="020B0604020202020204" pitchFamily="34" charset="0"/>
                </a:rPr>
                <a:t>Desta vez, utiliza uma tira de papel.</a:t>
              </a:r>
            </a:p>
          </p:txBody>
        </p:sp>
      </p:grpSp>
      <p:graphicFrame>
        <p:nvGraphicFramePr>
          <p:cNvPr id="61" name="Tabela 60"/>
          <p:cNvGraphicFramePr>
            <a:graphicFrameLocks noGrp="1"/>
          </p:cNvGraphicFramePr>
          <p:nvPr/>
        </p:nvGraphicFramePr>
        <p:xfrm>
          <a:off x="1415144" y="4426091"/>
          <a:ext cx="7253523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3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638231" y="7053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2" name="Grupo 50"/>
          <p:cNvGrpSpPr/>
          <p:nvPr/>
        </p:nvGrpSpPr>
        <p:grpSpPr>
          <a:xfrm>
            <a:off x="2702836" y="3319"/>
            <a:ext cx="6243604" cy="1752465"/>
            <a:chOff x="2541134" y="8966456"/>
            <a:chExt cx="5025759" cy="2660206"/>
          </a:xfrm>
        </p:grpSpPr>
        <p:sp>
          <p:nvSpPr>
            <p:cNvPr id="52" name="object 11"/>
            <p:cNvSpPr txBox="1"/>
            <p:nvPr/>
          </p:nvSpPr>
          <p:spPr>
            <a:xfrm>
              <a:off x="3884291" y="8966456"/>
              <a:ext cx="65405" cy="28031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Chamada rectangular 92"/>
            <p:cNvSpPr/>
            <p:nvPr/>
          </p:nvSpPr>
          <p:spPr>
            <a:xfrm>
              <a:off x="2541134" y="9491399"/>
              <a:ext cx="5025759" cy="2135263"/>
            </a:xfrm>
            <a:prstGeom prst="wedgeRectCallout">
              <a:avLst>
                <a:gd name="adj1" fmla="val -55795"/>
                <a:gd name="adj2" fmla="val -220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Começa por dividir a tira de papel em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três partes iguais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.</a:t>
              </a:r>
            </a:p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Em seguida, pinta uma das três partes iguais de verde.</a:t>
              </a:r>
            </a:p>
          </p:txBody>
        </p:sp>
      </p:grpSp>
      <p:graphicFrame>
        <p:nvGraphicFramePr>
          <p:cNvPr id="59" name="Tabela 58"/>
          <p:cNvGraphicFramePr>
            <a:graphicFrameLocks noGrp="1"/>
          </p:cNvGraphicFramePr>
          <p:nvPr/>
        </p:nvGraphicFramePr>
        <p:xfrm>
          <a:off x="1407888" y="3457527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1" name="Tabela 60"/>
          <p:cNvGraphicFramePr>
            <a:graphicFrameLocks noGrp="1"/>
          </p:cNvGraphicFramePr>
          <p:nvPr/>
        </p:nvGraphicFramePr>
        <p:xfrm>
          <a:off x="1415144" y="1998841"/>
          <a:ext cx="7253523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3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89696" y="32479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2" name="Grupo 50"/>
          <p:cNvGrpSpPr/>
          <p:nvPr/>
        </p:nvGrpSpPr>
        <p:grpSpPr>
          <a:xfrm>
            <a:off x="2601235" y="90721"/>
            <a:ext cx="5991223" cy="2652702"/>
            <a:chOff x="2494401" y="2544507"/>
            <a:chExt cx="4822606" cy="6953619"/>
          </a:xfrm>
        </p:grpSpPr>
        <p:sp>
          <p:nvSpPr>
            <p:cNvPr id="52" name="object 11"/>
            <p:cNvSpPr txBox="1"/>
            <p:nvPr/>
          </p:nvSpPr>
          <p:spPr>
            <a:xfrm>
              <a:off x="3884290" y="8966419"/>
              <a:ext cx="65405" cy="5317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Chamada rectangular 92"/>
            <p:cNvSpPr/>
            <p:nvPr/>
          </p:nvSpPr>
          <p:spPr>
            <a:xfrm>
              <a:off x="2494401" y="2544507"/>
              <a:ext cx="4822606" cy="4191437"/>
            </a:xfrm>
            <a:prstGeom prst="wedgeRectCallout">
              <a:avLst>
                <a:gd name="adj1" fmla="val -55795"/>
                <a:gd name="adj2" fmla="val -693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As três partes iguais formam o todo (1 unidade).</a:t>
              </a:r>
            </a:p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Então, cada uma delas é a terça parte ou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um terço 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e é representada por         .</a:t>
              </a:r>
            </a:p>
          </p:txBody>
        </p:sp>
      </p:grpSp>
      <p:sp>
        <p:nvSpPr>
          <p:cNvPr id="20" name="Chamada rectangular 92"/>
          <p:cNvSpPr/>
          <p:nvPr/>
        </p:nvSpPr>
        <p:spPr>
          <a:xfrm>
            <a:off x="2768149" y="5387940"/>
            <a:ext cx="5911395" cy="983832"/>
          </a:xfrm>
          <a:prstGeom prst="wedgeRectCallout">
            <a:avLst>
              <a:gd name="adj1" fmla="val -60822"/>
              <a:gd name="adj2" fmla="val -311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É possível continuar a dividir a tira de papel em partes iguais, cada vez mais pequenas? Vamos ver…</a:t>
            </a:r>
          </a:p>
        </p:txBody>
      </p:sp>
      <p:pic>
        <p:nvPicPr>
          <p:cNvPr id="21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471311" y="5096372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1349831" y="3599540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1357086" y="1923144"/>
          <a:ext cx="7253523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3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466839" y="380313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847049" y="377265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77136" y="3775427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671779"/>
              </p:ext>
            </p:extLst>
          </p:nvPr>
        </p:nvGraphicFramePr>
        <p:xfrm>
          <a:off x="4948333" y="1042017"/>
          <a:ext cx="335624" cy="65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65658" y="923513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0" name="Chamada rectangular 92"/>
          <p:cNvSpPr/>
          <p:nvPr/>
        </p:nvSpPr>
        <p:spPr>
          <a:xfrm>
            <a:off x="2700567" y="910656"/>
            <a:ext cx="5991223" cy="888669"/>
          </a:xfrm>
          <a:prstGeom prst="wedgeRectCallout">
            <a:avLst>
              <a:gd name="adj1" fmla="val -58183"/>
              <a:gd name="adj2" fmla="val 1121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Cada terço pode ser dividido em duas partes iguais? 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1349831" y="3352802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1357086" y="1923144"/>
          <a:ext cx="7253523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3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433589" y="352051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797172" y="3506648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77138" y="352604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1357086" y="1923144"/>
          <a:ext cx="7253523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3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1349832" y="4789662"/>
          <a:ext cx="7253526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3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65658" y="923513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22" name="Tabela 21"/>
          <p:cNvGraphicFramePr>
            <a:graphicFrameLocks noGrp="1"/>
          </p:cNvGraphicFramePr>
          <p:nvPr/>
        </p:nvGraphicFramePr>
        <p:xfrm>
          <a:off x="1349831" y="3352802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433589" y="352051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797172" y="3506648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77138" y="352604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Chamada rectangular 92"/>
          <p:cNvSpPr/>
          <p:nvPr/>
        </p:nvSpPr>
        <p:spPr>
          <a:xfrm>
            <a:off x="2700567" y="910656"/>
            <a:ext cx="5991223" cy="888669"/>
          </a:xfrm>
          <a:prstGeom prst="wedgeRectCallout">
            <a:avLst>
              <a:gd name="adj1" fmla="val -58183"/>
              <a:gd name="adj2" fmla="val 1121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Cada terço pode ser dividido em duas partes iguais? </a:t>
            </a:r>
          </a:p>
        </p:txBody>
      </p:sp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65658" y="821453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0" name="Chamada rectangular 92"/>
          <p:cNvSpPr/>
          <p:nvPr/>
        </p:nvSpPr>
        <p:spPr>
          <a:xfrm>
            <a:off x="2666550" y="769259"/>
            <a:ext cx="5991223" cy="950685"/>
          </a:xfrm>
          <a:prstGeom prst="wedgeRectCallout">
            <a:avLst>
              <a:gd name="adj1" fmla="val -58218"/>
              <a:gd name="adj2" fmla="val 762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/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Sim, cada terço foi dividido em duas partes iguais, ficando a tira dividida em </a:t>
            </a:r>
            <a:r>
              <a:rPr lang="pt-PT" b="1" dirty="0">
                <a:latin typeface="Comic Sans MS" pitchFamily="66" charset="0"/>
                <a:cs typeface="Arial" panose="020B0604020202020204" pitchFamily="34" charset="0"/>
              </a:rPr>
              <a:t>seis partes iguais</a:t>
            </a: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1357086" y="1923144"/>
          <a:ext cx="7253523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3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1349832" y="4789662"/>
          <a:ext cx="7253526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1349831" y="3352802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433589" y="352051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797172" y="3506648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77138" y="352604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65659" y="798771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0" name="Chamada rectangular 92"/>
          <p:cNvSpPr/>
          <p:nvPr/>
        </p:nvSpPr>
        <p:spPr>
          <a:xfrm>
            <a:off x="2666550" y="328866"/>
            <a:ext cx="5991223" cy="1533185"/>
          </a:xfrm>
          <a:prstGeom prst="wedgeRectCallout">
            <a:avLst>
              <a:gd name="adj1" fmla="val -58218"/>
              <a:gd name="adj2" fmla="val 1586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As seis partes iguais formam o todo (1 unidade).</a:t>
            </a:r>
          </a:p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Então, cada uma delas é a sexta parte ou </a:t>
            </a:r>
            <a:r>
              <a:rPr lang="pt-PT" b="1" dirty="0">
                <a:latin typeface="Comic Sans MS" pitchFamily="66" charset="0"/>
                <a:cs typeface="Arial" panose="020B0604020202020204" pitchFamily="34" charset="0"/>
              </a:rPr>
              <a:t>um sexto</a:t>
            </a: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 e é representada por         .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1357086" y="2006269"/>
          <a:ext cx="7253523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3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1349832" y="4872787"/>
          <a:ext cx="7253526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1349831" y="3435927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433589" y="352051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797172" y="3506648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77138" y="352604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787967" y="495307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957290" y="495861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206970" y="4961384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23400" y="4964154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656454" y="496692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856257" y="4969697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385726"/>
              </p:ext>
            </p:extLst>
          </p:nvPr>
        </p:nvGraphicFramePr>
        <p:xfrm>
          <a:off x="5057177" y="1268824"/>
          <a:ext cx="317491" cy="65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65658" y="923513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0" name="Chamada rectangular 92"/>
          <p:cNvSpPr/>
          <p:nvPr/>
        </p:nvSpPr>
        <p:spPr>
          <a:xfrm>
            <a:off x="2666550" y="432262"/>
            <a:ext cx="5991223" cy="1363287"/>
          </a:xfrm>
          <a:prstGeom prst="wedgeRectCallout">
            <a:avLst>
              <a:gd name="adj1" fmla="val -58218"/>
              <a:gd name="adj2" fmla="val 762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20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Podemos concluir que   representa a mesma quantidade que       . Ou seja,        =        . </a:t>
            </a:r>
          </a:p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                                  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1349831" y="3435927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1357086" y="2006269"/>
          <a:ext cx="7253523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3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1349832" y="4872787"/>
          <a:ext cx="7253526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592424" y="478057"/>
          <a:ext cx="3476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433589" y="352051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797172" y="3506648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77138" y="3526045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787967" y="495307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957290" y="495861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206970" y="4961384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23400" y="4964154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656454" y="496692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856257" y="4969697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475747" y="990670"/>
          <a:ext cx="3476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875530"/>
              </p:ext>
            </p:extLst>
          </p:nvPr>
        </p:nvGraphicFramePr>
        <p:xfrm>
          <a:off x="6016110" y="996977"/>
          <a:ext cx="3476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342933"/>
              </p:ext>
            </p:extLst>
          </p:nvPr>
        </p:nvGraphicFramePr>
        <p:xfrm>
          <a:off x="6651111" y="1005554"/>
          <a:ext cx="3476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65658" y="923513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0" name="Chamada rectangular 92"/>
          <p:cNvSpPr/>
          <p:nvPr/>
        </p:nvSpPr>
        <p:spPr>
          <a:xfrm>
            <a:off x="2666550" y="415636"/>
            <a:ext cx="5991223" cy="1363288"/>
          </a:xfrm>
          <a:prstGeom prst="wedgeRectCallout">
            <a:avLst>
              <a:gd name="adj1" fmla="val -57491"/>
              <a:gd name="adj2" fmla="val 2455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Mas, cada sexto também pode ser dividido em duas partes iguais, ficando a tira dividida em </a:t>
            </a:r>
            <a:r>
              <a:rPr lang="pt-PT" b="1" dirty="0">
                <a:latin typeface="Comic Sans MS" pitchFamily="66" charset="0"/>
                <a:cs typeface="Arial" panose="020B0604020202020204" pitchFamily="34" charset="0"/>
              </a:rPr>
              <a:t>doze partes iguais</a:t>
            </a: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14" name="Tabela 13"/>
          <p:cNvGraphicFramePr>
            <a:graphicFrameLocks noGrp="1"/>
          </p:cNvGraphicFramePr>
          <p:nvPr/>
        </p:nvGraphicFramePr>
        <p:xfrm>
          <a:off x="1357086" y="4867436"/>
          <a:ext cx="7253524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6" name="Tabela 25"/>
          <p:cNvGraphicFramePr>
            <a:graphicFrameLocks noGrp="1"/>
          </p:cNvGraphicFramePr>
          <p:nvPr/>
        </p:nvGraphicFramePr>
        <p:xfrm>
          <a:off x="1349830" y="2022767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7" name="Tabela 26"/>
          <p:cNvGraphicFramePr>
            <a:graphicFrameLocks noGrp="1"/>
          </p:cNvGraphicFramePr>
          <p:nvPr/>
        </p:nvGraphicFramePr>
        <p:xfrm>
          <a:off x="1349832" y="3459627"/>
          <a:ext cx="7253526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433589" y="222372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797172" y="220986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77138" y="222926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787967" y="365628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957290" y="3661828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206970" y="3664599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23400" y="3667369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656454" y="367014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Tabe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856257" y="3672912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65658" y="923513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0" name="Chamada rectangular 92"/>
          <p:cNvSpPr/>
          <p:nvPr/>
        </p:nvSpPr>
        <p:spPr>
          <a:xfrm>
            <a:off x="2666550" y="325687"/>
            <a:ext cx="5991223" cy="1534111"/>
          </a:xfrm>
          <a:prstGeom prst="wedgeRectCallout">
            <a:avLst>
              <a:gd name="adj1" fmla="val -57491"/>
              <a:gd name="adj2" fmla="val 2455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As doze partes juntas formam o todo (1 unidade).</a:t>
            </a:r>
          </a:p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Então, cada uma é a duodécima parte ou </a:t>
            </a:r>
            <a:r>
              <a:rPr lang="pt-PT" b="1" dirty="0">
                <a:latin typeface="Comic Sans MS" pitchFamily="66" charset="0"/>
                <a:cs typeface="Arial" panose="020B0604020202020204" pitchFamily="34" charset="0"/>
              </a:rPr>
              <a:t>um doze avos </a:t>
            </a: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e é representada por         .     </a:t>
            </a:r>
          </a:p>
        </p:txBody>
      </p:sp>
      <p:graphicFrame>
        <p:nvGraphicFramePr>
          <p:cNvPr id="15" name="Tabela 14"/>
          <p:cNvGraphicFramePr>
            <a:graphicFrameLocks noGrp="1"/>
          </p:cNvGraphicFramePr>
          <p:nvPr/>
        </p:nvGraphicFramePr>
        <p:xfrm>
          <a:off x="1357086" y="4867436"/>
          <a:ext cx="7253524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1349830" y="2022767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/>
        </p:nvGraphicFramePr>
        <p:xfrm>
          <a:off x="1349832" y="3459627"/>
          <a:ext cx="7253526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433589" y="222372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797172" y="220986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77138" y="222926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787967" y="365628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957290" y="3661828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206970" y="3664599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23400" y="3667369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656454" y="367014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856257" y="3672912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446414" y="5122094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244733" y="5124866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862646" y="5127638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463934" y="5130408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065222" y="5133179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683135" y="5135950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284422" y="5138721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885708" y="5124865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503621" y="5127637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Tabe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088283" y="5130407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047702" y="5124866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48990" y="5127637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879805"/>
              </p:ext>
            </p:extLst>
          </p:nvPr>
        </p:nvGraphicFramePr>
        <p:xfrm>
          <a:off x="5737514" y="1246915"/>
          <a:ext cx="385966" cy="839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47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object 11"/>
          <p:cNvSpPr txBox="1"/>
          <p:nvPr/>
        </p:nvSpPr>
        <p:spPr>
          <a:xfrm>
            <a:off x="4243436" y="382384"/>
            <a:ext cx="8149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2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9" name="Grupo 50"/>
          <p:cNvGrpSpPr/>
          <p:nvPr/>
        </p:nvGrpSpPr>
        <p:grpSpPr>
          <a:xfrm>
            <a:off x="2719460" y="831270"/>
            <a:ext cx="5342541" cy="1230291"/>
            <a:chOff x="2661183" y="8966456"/>
            <a:chExt cx="4287799" cy="1999965"/>
          </a:xfrm>
        </p:grpSpPr>
        <p:sp>
          <p:nvSpPr>
            <p:cNvPr id="10" name="object 11"/>
            <p:cNvSpPr txBox="1"/>
            <p:nvPr/>
          </p:nvSpPr>
          <p:spPr>
            <a:xfrm>
              <a:off x="3884291" y="8966456"/>
              <a:ext cx="65405" cy="300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Chamada rectangular 92"/>
            <p:cNvSpPr/>
            <p:nvPr/>
          </p:nvSpPr>
          <p:spPr>
            <a:xfrm>
              <a:off x="2661183" y="9534021"/>
              <a:ext cx="4287799" cy="1432400"/>
            </a:xfrm>
            <a:prstGeom prst="wedgeRectCallout">
              <a:avLst>
                <a:gd name="adj1" fmla="val -58289"/>
                <a:gd name="adj2" fmla="val 199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Agora, pinta uma das partes.</a:t>
              </a:r>
            </a:p>
          </p:txBody>
        </p:sp>
      </p:grpSp>
      <p:sp>
        <p:nvSpPr>
          <p:cNvPr id="12" name="Chamada rectangular 92"/>
          <p:cNvSpPr/>
          <p:nvPr/>
        </p:nvSpPr>
        <p:spPr>
          <a:xfrm>
            <a:off x="2722232" y="218905"/>
            <a:ext cx="5339769" cy="861752"/>
          </a:xfrm>
          <a:prstGeom prst="wedgeRectCallout">
            <a:avLst>
              <a:gd name="adj1" fmla="val -58012"/>
              <a:gd name="adj2" fmla="val 4011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Dobra a folha ao meio e volta a abri-la.</a:t>
            </a:r>
          </a:p>
        </p:txBody>
      </p:sp>
    </p:spTree>
    <p:extLst>
      <p:ext uri="{BB962C8B-B14F-4D97-AF65-F5344CB8AC3E}">
        <p14:creationId xmlns:p14="http://schemas.microsoft.com/office/powerpoint/2010/main" val="3691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aixaDeTexto 59"/>
          <p:cNvSpPr txBox="1"/>
          <p:nvPr/>
        </p:nvSpPr>
        <p:spPr>
          <a:xfrm>
            <a:off x="6218767" y="1978272"/>
            <a:ext cx="2403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/>
          </a:p>
          <a:p>
            <a:endParaRPr lang="pt-PT" dirty="0"/>
          </a:p>
        </p:txBody>
      </p:sp>
      <p:pic>
        <p:nvPicPr>
          <p:cNvPr id="50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65658" y="923513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0" name="Chamada rectangular 92"/>
          <p:cNvSpPr/>
          <p:nvPr/>
        </p:nvSpPr>
        <p:spPr>
          <a:xfrm>
            <a:off x="2666550" y="349136"/>
            <a:ext cx="5991223" cy="1463040"/>
          </a:xfrm>
          <a:prstGeom prst="wedgeRectCallout">
            <a:avLst>
              <a:gd name="adj1" fmla="val -57491"/>
              <a:gd name="adj2" fmla="val 2455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/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Concluímos, então, que        =        =         .</a:t>
            </a:r>
            <a:r>
              <a:rPr lang="pt-PT" u="sng" dirty="0">
                <a:latin typeface="Comic Sans MS" pitchFamily="66" charset="0"/>
                <a:cs typeface="Arial" panose="020B0604020202020204" pitchFamily="34" charset="0"/>
              </a:rPr>
              <a:t> </a:t>
            </a:r>
          </a:p>
          <a:p>
            <a:pPr marL="85725" algn="just"/>
            <a:endParaRPr lang="pt-PT" sz="1000" u="sng" dirty="0">
              <a:latin typeface="Comic Sans MS" pitchFamily="66" charset="0"/>
              <a:cs typeface="Arial" panose="020B0604020202020204" pitchFamily="34" charset="0"/>
            </a:endParaRPr>
          </a:p>
          <a:p>
            <a:pPr marL="85725" algn="just"/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                                    </a:t>
            </a:r>
          </a:p>
          <a:p>
            <a:pPr marL="85725" algn="just"/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Dizemos que       ,       e        são frações equivalentes.                    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1357086" y="4867436"/>
          <a:ext cx="7253524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44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044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0" dirty="0"/>
                    </a:p>
                  </a:txBody>
                  <a:tcPr marL="91441" marR="91441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1349830" y="2022767"/>
          <a:ext cx="7253525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8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/>
        </p:nvGraphicFramePr>
        <p:xfrm>
          <a:off x="1349832" y="3459627"/>
          <a:ext cx="7253526" cy="123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8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33716"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PT" sz="2800" b="0" u="none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433589" y="222372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797172" y="220986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277138" y="222926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787967" y="3656286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957290" y="3661828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206970" y="3664599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423400" y="3667369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656454" y="367014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856257" y="3672912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1446414" y="5122094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244733" y="5124866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862646" y="5127638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463934" y="5130408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065222" y="5133179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683135" y="5135950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284422" y="5138721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885708" y="5124865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7503621" y="5127637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8088283" y="5130407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047702" y="5124866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2648990" y="5127637"/>
          <a:ext cx="44255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pt-P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Tabela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259916" y="461430"/>
          <a:ext cx="3476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5938788" y="475278"/>
          <a:ext cx="3476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606521" y="478056"/>
          <a:ext cx="442675" cy="81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47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231941" y="1179079"/>
          <a:ext cx="3476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4744563" y="1176304"/>
          <a:ext cx="3476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020915"/>
              </p:ext>
            </p:extLst>
          </p:nvPr>
        </p:nvGraphicFramePr>
        <p:xfrm>
          <a:off x="5374668" y="1179080"/>
          <a:ext cx="380549" cy="81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47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208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object 11"/>
          <p:cNvSpPr txBox="1"/>
          <p:nvPr/>
        </p:nvSpPr>
        <p:spPr>
          <a:xfrm>
            <a:off x="4243436" y="382384"/>
            <a:ext cx="8149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2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13" name="Grupo 50"/>
          <p:cNvGrpSpPr/>
          <p:nvPr/>
        </p:nvGrpSpPr>
        <p:grpSpPr>
          <a:xfrm>
            <a:off x="2719460" y="831270"/>
            <a:ext cx="5342541" cy="1230291"/>
            <a:chOff x="2661183" y="8966456"/>
            <a:chExt cx="4287799" cy="1999965"/>
          </a:xfrm>
        </p:grpSpPr>
        <p:sp>
          <p:nvSpPr>
            <p:cNvPr id="14" name="object 11"/>
            <p:cNvSpPr txBox="1"/>
            <p:nvPr/>
          </p:nvSpPr>
          <p:spPr>
            <a:xfrm>
              <a:off x="3884291" y="8966456"/>
              <a:ext cx="65405" cy="300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Chamada rectangular 92"/>
            <p:cNvSpPr/>
            <p:nvPr/>
          </p:nvSpPr>
          <p:spPr>
            <a:xfrm>
              <a:off x="2661183" y="9534021"/>
              <a:ext cx="4287799" cy="1432400"/>
            </a:xfrm>
            <a:prstGeom prst="wedgeRectCallout">
              <a:avLst>
                <a:gd name="adj1" fmla="val -58289"/>
                <a:gd name="adj2" fmla="val 199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Agora, pinta uma das partes.</a:t>
              </a:r>
            </a:p>
          </p:txBody>
        </p:sp>
      </p:grpSp>
      <p:sp>
        <p:nvSpPr>
          <p:cNvPr id="16" name="Chamada rectangular 92"/>
          <p:cNvSpPr/>
          <p:nvPr/>
        </p:nvSpPr>
        <p:spPr>
          <a:xfrm>
            <a:off x="2722232" y="218905"/>
            <a:ext cx="5339769" cy="861752"/>
          </a:xfrm>
          <a:prstGeom prst="wedgeRectCallout">
            <a:avLst>
              <a:gd name="adj1" fmla="val -58012"/>
              <a:gd name="adj2" fmla="val 4011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85725" algn="just">
              <a:lnSpc>
                <a:spcPct val="150000"/>
              </a:lnSpc>
            </a:pPr>
            <a:r>
              <a:rPr lang="pt-PT" dirty="0">
                <a:latin typeface="Comic Sans MS" pitchFamily="66" charset="0"/>
                <a:cs typeface="Arial" panose="020B0604020202020204" pitchFamily="34" charset="0"/>
              </a:rPr>
              <a:t>Dobra a folha ao meio e volta a abri-la.</a:t>
            </a:r>
          </a:p>
        </p:txBody>
      </p:sp>
    </p:spTree>
    <p:extLst>
      <p:ext uri="{BB962C8B-B14F-4D97-AF65-F5344CB8AC3E}">
        <p14:creationId xmlns:p14="http://schemas.microsoft.com/office/powerpoint/2010/main" val="36912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2102080" y="2333767"/>
            <a:ext cx="2880000" cy="35848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5" name="Grupo 50"/>
          <p:cNvGrpSpPr/>
          <p:nvPr/>
        </p:nvGrpSpPr>
        <p:grpSpPr>
          <a:xfrm>
            <a:off x="2569832" y="199504"/>
            <a:ext cx="6291536" cy="1864416"/>
            <a:chOff x="2527752" y="8966456"/>
            <a:chExt cx="4822606" cy="2345405"/>
          </a:xfrm>
        </p:grpSpPr>
        <p:sp>
          <p:nvSpPr>
            <p:cNvPr id="6" name="object 11"/>
            <p:cNvSpPr txBox="1"/>
            <p:nvPr/>
          </p:nvSpPr>
          <p:spPr>
            <a:xfrm>
              <a:off x="3884291" y="8966456"/>
              <a:ext cx="65404" cy="24481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Chamada rectangular 92"/>
            <p:cNvSpPr/>
            <p:nvPr/>
          </p:nvSpPr>
          <p:spPr>
            <a:xfrm>
              <a:off x="2527752" y="9160511"/>
              <a:ext cx="4822606" cy="2151350"/>
            </a:xfrm>
            <a:prstGeom prst="wedgeRectCallout">
              <a:avLst>
                <a:gd name="adj1" fmla="val -57182"/>
                <a:gd name="adj2" fmla="val 1660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As duas partes iguais formam o todo (1 unidade).</a:t>
              </a:r>
            </a:p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Então, cada parte é metade ou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um meio 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e representa-se por       .</a:t>
              </a:r>
            </a:p>
          </p:txBody>
        </p:sp>
      </p:grpSp>
      <p:sp>
        <p:nvSpPr>
          <p:cNvPr id="10" name="object 11"/>
          <p:cNvSpPr txBox="1"/>
          <p:nvPr/>
        </p:nvSpPr>
        <p:spPr>
          <a:xfrm>
            <a:off x="4327923" y="2558758"/>
            <a:ext cx="8125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2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395092" y="363411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240818" y="363688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001245"/>
              </p:ext>
            </p:extLst>
          </p:nvPr>
        </p:nvGraphicFramePr>
        <p:xfrm>
          <a:off x="3179017" y="1403106"/>
          <a:ext cx="29575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2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5" name="Grupo 50"/>
          <p:cNvGrpSpPr/>
          <p:nvPr/>
        </p:nvGrpSpPr>
        <p:grpSpPr>
          <a:xfrm>
            <a:off x="2598562" y="178265"/>
            <a:ext cx="6008903" cy="1636175"/>
            <a:chOff x="2527752" y="8966456"/>
            <a:chExt cx="4822606" cy="2324272"/>
          </a:xfrm>
        </p:grpSpPr>
        <p:sp>
          <p:nvSpPr>
            <p:cNvPr id="6" name="object 11"/>
            <p:cNvSpPr txBox="1"/>
            <p:nvPr/>
          </p:nvSpPr>
          <p:spPr>
            <a:xfrm>
              <a:off x="3884291" y="8966456"/>
              <a:ext cx="65405" cy="300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Chamada rectangular 92"/>
            <p:cNvSpPr/>
            <p:nvPr/>
          </p:nvSpPr>
          <p:spPr>
            <a:xfrm>
              <a:off x="2527752" y="9371857"/>
              <a:ext cx="4822606" cy="191887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Será possível continuar a dividir a folha de papel em partes iguais, cada vez mais pequenas?</a:t>
              </a:r>
            </a:p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Vamos experimentar…</a:t>
              </a:r>
            </a:p>
          </p:txBody>
        </p:sp>
      </p:grpSp>
      <p:sp>
        <p:nvSpPr>
          <p:cNvPr id="10" name="object 11"/>
          <p:cNvSpPr txBox="1"/>
          <p:nvPr/>
        </p:nvSpPr>
        <p:spPr>
          <a:xfrm>
            <a:off x="4327923" y="2558758"/>
            <a:ext cx="8125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2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395092" y="363411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240818" y="363688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2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5" name="Grupo 50"/>
          <p:cNvGrpSpPr/>
          <p:nvPr/>
        </p:nvGrpSpPr>
        <p:grpSpPr>
          <a:xfrm>
            <a:off x="2553206" y="382385"/>
            <a:ext cx="6008903" cy="1429791"/>
            <a:chOff x="2527752" y="8966456"/>
            <a:chExt cx="4822606" cy="2324272"/>
          </a:xfrm>
        </p:grpSpPr>
        <p:sp>
          <p:nvSpPr>
            <p:cNvPr id="6" name="object 11"/>
            <p:cNvSpPr txBox="1"/>
            <p:nvPr/>
          </p:nvSpPr>
          <p:spPr>
            <a:xfrm>
              <a:off x="3884291" y="8966456"/>
              <a:ext cx="65405" cy="300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Chamada rectangular 92"/>
            <p:cNvSpPr/>
            <p:nvPr/>
          </p:nvSpPr>
          <p:spPr>
            <a:xfrm>
              <a:off x="2527752" y="9371857"/>
              <a:ext cx="4822606" cy="191887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Dobra novamente a folha ao meio e, de seguida, dobra as metades também ao meio.</a:t>
              </a:r>
            </a:p>
          </p:txBody>
        </p:sp>
      </p:grpSp>
      <p:sp>
        <p:nvSpPr>
          <p:cNvPr id="10" name="object 11"/>
          <p:cNvSpPr txBox="1"/>
          <p:nvPr/>
        </p:nvSpPr>
        <p:spPr>
          <a:xfrm>
            <a:off x="4327923" y="2558758"/>
            <a:ext cx="8125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2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395092" y="363411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240818" y="3636883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 marR="9144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2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7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8" name="Grupo 50"/>
          <p:cNvGrpSpPr/>
          <p:nvPr/>
        </p:nvGrpSpPr>
        <p:grpSpPr>
          <a:xfrm>
            <a:off x="2553206" y="382385"/>
            <a:ext cx="6008903" cy="1429791"/>
            <a:chOff x="2527752" y="8966456"/>
            <a:chExt cx="4822606" cy="2324272"/>
          </a:xfrm>
        </p:grpSpPr>
        <p:sp>
          <p:nvSpPr>
            <p:cNvPr id="11" name="object 11"/>
            <p:cNvSpPr txBox="1"/>
            <p:nvPr/>
          </p:nvSpPr>
          <p:spPr>
            <a:xfrm>
              <a:off x="3884291" y="8966456"/>
              <a:ext cx="65405" cy="300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Chamada rectangular 92"/>
            <p:cNvSpPr/>
            <p:nvPr/>
          </p:nvSpPr>
          <p:spPr>
            <a:xfrm>
              <a:off x="2527752" y="9074563"/>
              <a:ext cx="4822606" cy="2216165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Abre a folha e verifica que cada metade foi dividida em duas partes iguais, ficando a folha dividida em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quatro partes iguais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6863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88107" y="2333766"/>
            <a:ext cx="5760000" cy="3600000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Retângulo 2"/>
          <p:cNvSpPr/>
          <p:nvPr/>
        </p:nvSpPr>
        <p:spPr>
          <a:xfrm>
            <a:off x="2102080" y="2333766"/>
            <a:ext cx="2880000" cy="35848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/>
          <p:cNvSpPr/>
          <p:nvPr/>
        </p:nvSpPr>
        <p:spPr>
          <a:xfrm>
            <a:off x="2088107" y="2333766"/>
            <a:ext cx="5760000" cy="1800000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361842" y="451526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3347987" y="2838860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343340" y="4487551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892849"/>
              </p:ext>
            </p:extLst>
          </p:nvPr>
        </p:nvGraphicFramePr>
        <p:xfrm>
          <a:off x="6296234" y="2761274"/>
          <a:ext cx="347619" cy="921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717">
                <a:tc>
                  <a:txBody>
                    <a:bodyPr/>
                    <a:lstStyle/>
                    <a:p>
                      <a:pPr algn="ctr"/>
                      <a:r>
                        <a:rPr lang="pt-PT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5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505228" y="954654"/>
            <a:ext cx="1764870" cy="922112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16" name="Grupo 50"/>
          <p:cNvGrpSpPr/>
          <p:nvPr/>
        </p:nvGrpSpPr>
        <p:grpSpPr>
          <a:xfrm>
            <a:off x="2553206" y="249382"/>
            <a:ext cx="6008903" cy="1769177"/>
            <a:chOff x="2527752" y="8750246"/>
            <a:chExt cx="4822606" cy="2675611"/>
          </a:xfrm>
        </p:grpSpPr>
        <p:sp>
          <p:nvSpPr>
            <p:cNvPr id="17" name="object 11"/>
            <p:cNvSpPr txBox="1"/>
            <p:nvPr/>
          </p:nvSpPr>
          <p:spPr>
            <a:xfrm>
              <a:off x="3884291" y="8966454"/>
              <a:ext cx="65405" cy="30019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Chamada rectangular 92"/>
            <p:cNvSpPr/>
            <p:nvPr/>
          </p:nvSpPr>
          <p:spPr>
            <a:xfrm>
              <a:off x="2527752" y="8750246"/>
              <a:ext cx="4822606" cy="2675611"/>
            </a:xfrm>
            <a:prstGeom prst="wedgeRectCallout">
              <a:avLst>
                <a:gd name="adj1" fmla="val -57182"/>
                <a:gd name="adj2" fmla="val 22752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725" algn="jus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As quatro partes iguais formam o todo (1 unidade).</a:t>
              </a:r>
            </a:p>
            <a:p>
              <a:pPr fontAlgn="t">
                <a:lnSpc>
                  <a:spcPct val="150000"/>
                </a:lnSpc>
              </a:pP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Então, cada uma delas é a quarta parte ou </a:t>
              </a:r>
              <a:r>
                <a:rPr lang="pt-PT" b="1" dirty="0">
                  <a:latin typeface="Comic Sans MS" pitchFamily="66" charset="0"/>
                  <a:cs typeface="Arial" panose="020B0604020202020204" pitchFamily="34" charset="0"/>
                </a:rPr>
                <a:t>um quarto</a:t>
              </a:r>
              <a:r>
                <a:rPr lang="pt-PT" dirty="0">
                  <a:latin typeface="Comic Sans MS" pitchFamily="66" charset="0"/>
                  <a:cs typeface="Arial" panose="020B0604020202020204" pitchFamily="34" charset="0"/>
                </a:rPr>
                <a:t> e é representada por       .</a:t>
              </a:r>
              <a:endParaRPr lang="pt-PT" dirty="0"/>
            </a:p>
          </p:txBody>
        </p:sp>
      </p:grpSp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298473"/>
              </p:ext>
            </p:extLst>
          </p:nvPr>
        </p:nvGraphicFramePr>
        <p:xfrm>
          <a:off x="4966490" y="1274109"/>
          <a:ext cx="299257" cy="652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306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9144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68634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3023</TotalTime>
  <Words>1176</Words>
  <Application>Microsoft Office PowerPoint</Application>
  <PresentationFormat>Papel A4 (210x297 mm)</PresentationFormat>
  <Paragraphs>580</Paragraphs>
  <Slides>30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Comic Sans MS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aa831022@edu.azores.gov.pt</dc:creator>
  <cp:lastModifiedBy>Ana Lima</cp:lastModifiedBy>
  <cp:revision>217</cp:revision>
  <cp:lastPrinted>2017-03-09T09:32:13Z</cp:lastPrinted>
  <dcterms:created xsi:type="dcterms:W3CDTF">2017-02-15T15:29:23Z</dcterms:created>
  <dcterms:modified xsi:type="dcterms:W3CDTF">2017-11-29T01:05:18Z</dcterms:modified>
</cp:coreProperties>
</file>