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95" r:id="rId3"/>
    <p:sldId id="263" r:id="rId4"/>
    <p:sldId id="266" r:id="rId5"/>
    <p:sldId id="267" r:id="rId6"/>
    <p:sldId id="269" r:id="rId7"/>
    <p:sldId id="297" r:id="rId8"/>
    <p:sldId id="264" r:id="rId9"/>
    <p:sldId id="270" r:id="rId10"/>
    <p:sldId id="273" r:id="rId11"/>
    <p:sldId id="271" r:id="rId12"/>
    <p:sldId id="306" r:id="rId13"/>
    <p:sldId id="307" r:id="rId14"/>
    <p:sldId id="308" r:id="rId15"/>
    <p:sldId id="275" r:id="rId16"/>
    <p:sldId id="280" r:id="rId17"/>
    <p:sldId id="321" r:id="rId18"/>
    <p:sldId id="320" r:id="rId19"/>
    <p:sldId id="279" r:id="rId20"/>
    <p:sldId id="283" r:id="rId21"/>
    <p:sldId id="309" r:id="rId22"/>
    <p:sldId id="310" r:id="rId23"/>
    <p:sldId id="311" r:id="rId24"/>
    <p:sldId id="281" r:id="rId25"/>
    <p:sldId id="284" r:id="rId26"/>
    <p:sldId id="313" r:id="rId27"/>
    <p:sldId id="314" r:id="rId28"/>
    <p:sldId id="315" r:id="rId29"/>
    <p:sldId id="318" r:id="rId30"/>
    <p:sldId id="319" r:id="rId31"/>
  </p:sldIdLst>
  <p:sldSz cx="6858000" cy="9906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D60093"/>
    <a:srgbClr val="CC99FF"/>
    <a:srgbClr val="CCCC00"/>
    <a:srgbClr val="FF9999"/>
    <a:srgbClr val="E8F0E4"/>
    <a:srgbClr val="E9F7F6"/>
    <a:srgbClr val="FF9933"/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9023" autoAdjust="0"/>
  </p:normalViewPr>
  <p:slideViewPr>
    <p:cSldViewPr snapToGrid="0">
      <p:cViewPr varScale="1">
        <p:scale>
          <a:sx n="60" d="100"/>
          <a:sy n="60" d="100"/>
        </p:scale>
        <p:origin x="2244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18" Type="http://schemas.openxmlformats.org/officeDocument/2006/relationships/image" Target="../media/image4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17" Type="http://schemas.openxmlformats.org/officeDocument/2006/relationships/image" Target="../media/image41.wmf"/><Relationship Id="rId2" Type="http://schemas.openxmlformats.org/officeDocument/2006/relationships/image" Target="../media/image26.wmf"/><Relationship Id="rId16" Type="http://schemas.openxmlformats.org/officeDocument/2006/relationships/image" Target="../media/image40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BF17C-7498-4B67-86FF-DC79DA772079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252538"/>
            <a:ext cx="2341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1D28F-6FEE-475E-84C5-333BAF06F1E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31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02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5625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330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pt-P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</a:p>
          <a:p>
            <a:pPr rtl="0" eaLnBrk="1" fontAlgn="t" latinLnBrk="0" hangingPunct="1"/>
            <a:r>
              <a:rPr lang="pt-P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</a:p>
          <a:p>
            <a:endParaRPr lang="pt-PT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366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971676" y="3808766"/>
            <a:ext cx="1620739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527404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71489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03/12/2017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271714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10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41.wmf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33.wmf"/><Relationship Id="rId34" Type="http://schemas.openxmlformats.org/officeDocument/2006/relationships/image" Target="../media/image39.wmf"/><Relationship Id="rId42" Type="http://schemas.openxmlformats.org/officeDocument/2006/relationships/image" Target="../media/image45.png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31.wmf"/><Relationship Id="rId25" Type="http://schemas.openxmlformats.org/officeDocument/2006/relationships/image" Target="../media/image35.wmf"/><Relationship Id="rId33" Type="http://schemas.openxmlformats.org/officeDocument/2006/relationships/oleObject" Target="../embeddings/oleObject15.bin"/><Relationship Id="rId38" Type="http://schemas.openxmlformats.org/officeDocument/2006/relationships/oleObject" Target="../embeddings/oleObject17.bin"/><Relationship Id="rId46" Type="http://schemas.microsoft.com/office/2007/relationships/hdphoto" Target="../media/hdphoto4.wdp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37.wmf"/><Relationship Id="rId41" Type="http://schemas.openxmlformats.org/officeDocument/2006/relationships/image" Target="../media/image42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8.wmf"/><Relationship Id="rId24" Type="http://schemas.openxmlformats.org/officeDocument/2006/relationships/oleObject" Target="../embeddings/oleObject11.bin"/><Relationship Id="rId32" Type="http://schemas.openxmlformats.org/officeDocument/2006/relationships/image" Target="../media/image38.wmf"/><Relationship Id="rId37" Type="http://schemas.openxmlformats.org/officeDocument/2006/relationships/image" Target="../media/image40.wmf"/><Relationship Id="rId40" Type="http://schemas.openxmlformats.org/officeDocument/2006/relationships/oleObject" Target="../embeddings/oleObject18.bin"/><Relationship Id="rId45" Type="http://schemas.openxmlformats.org/officeDocument/2006/relationships/image" Target="../media/image48.png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23" Type="http://schemas.openxmlformats.org/officeDocument/2006/relationships/image" Target="../media/image34.w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6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32.wmf"/><Relationship Id="rId31" Type="http://schemas.openxmlformats.org/officeDocument/2006/relationships/oleObject" Target="../embeddings/oleObject14.bin"/><Relationship Id="rId44" Type="http://schemas.openxmlformats.org/officeDocument/2006/relationships/image" Target="../media/image4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36.wmf"/><Relationship Id="rId30" Type="http://schemas.openxmlformats.org/officeDocument/2006/relationships/image" Target="../media/image43.png"/><Relationship Id="rId35" Type="http://schemas.openxmlformats.org/officeDocument/2006/relationships/image" Target="../media/image44.png"/><Relationship Id="rId43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microsoft.com/office/2007/relationships/hdphoto" Target="../media/hdphoto5.wdp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5" Type="http://schemas.microsoft.com/office/2007/relationships/hdphoto" Target="../media/hdphoto6.wdp"/><Relationship Id="rId10" Type="http://schemas.openxmlformats.org/officeDocument/2006/relationships/image" Target="../media/image57.png"/><Relationship Id="rId19" Type="http://schemas.openxmlformats.org/officeDocument/2006/relationships/image" Target="../media/image50.wmf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4.png"/><Relationship Id="rId7" Type="http://schemas.openxmlformats.org/officeDocument/2006/relationships/image" Target="../media/image6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5.png"/><Relationship Id="rId7" Type="http://schemas.openxmlformats.org/officeDocument/2006/relationships/image" Target="../media/image77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76.png"/><Relationship Id="rId4" Type="http://schemas.microsoft.com/office/2007/relationships/hdphoto" Target="../media/hdphoto7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4"/>
          <p:cNvSpPr/>
          <p:nvPr/>
        </p:nvSpPr>
        <p:spPr>
          <a:xfrm>
            <a:off x="162963" y="469693"/>
            <a:ext cx="6563762" cy="923330"/>
          </a:xfrm>
          <a:prstGeom prst="rect">
            <a:avLst/>
          </a:prstGeom>
          <a:solidFill>
            <a:srgbClr val="FF99CC"/>
          </a:solidFill>
        </p:spPr>
        <p:txBody>
          <a:bodyPr wrap="square">
            <a:spAutoFit/>
          </a:bodyPr>
          <a:lstStyle/>
          <a:p>
            <a:pPr algn="ctr"/>
            <a:endParaRPr lang="pt-PT" dirty="0"/>
          </a:p>
          <a:p>
            <a:pPr algn="ctr"/>
            <a:r>
              <a:rPr lang="pt-PT" dirty="0"/>
              <a:t>Escola Básica e Integrada de Capelas</a:t>
            </a:r>
          </a:p>
          <a:p>
            <a:pPr algn="ctr"/>
            <a:endParaRPr lang="pt-PT" dirty="0"/>
          </a:p>
        </p:txBody>
      </p:sp>
      <p:sp>
        <p:nvSpPr>
          <p:cNvPr id="4" name="Rectângulo 7"/>
          <p:cNvSpPr/>
          <p:nvPr/>
        </p:nvSpPr>
        <p:spPr>
          <a:xfrm>
            <a:off x="2305161" y="6106875"/>
            <a:ext cx="3978908" cy="967608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9999"/>
                </a:solidFill>
                <a:effectLst>
                  <a:glow rad="228600">
                    <a:srgbClr val="7030A0">
                      <a:alpha val="40000"/>
                    </a:srgbClr>
                  </a:glow>
                </a:effectLst>
              </a:rPr>
              <a:t>Números racionais </a:t>
            </a:r>
          </a:p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9999"/>
                </a:solidFill>
                <a:effectLst>
                  <a:glow rad="228600">
                    <a:srgbClr val="7030A0">
                      <a:alpha val="40000"/>
                    </a:srgbClr>
                  </a:glow>
                </a:effectLst>
              </a:rPr>
              <a:t>não negativos</a:t>
            </a:r>
            <a:endParaRPr lang="pt-PT" b="1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FF9999"/>
              </a:solidFill>
              <a:effectLst>
                <a:glow rad="228600">
                  <a:srgbClr val="7030A0">
                    <a:alpha val="40000"/>
                  </a:srgbClr>
                </a:glow>
              </a:effectLst>
            </a:endParaRPr>
          </a:p>
        </p:txBody>
      </p:sp>
      <p:pic>
        <p:nvPicPr>
          <p:cNvPr id="5" name="Imagem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881" y="1503539"/>
            <a:ext cx="851604" cy="99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140540" y="6125244"/>
            <a:ext cx="1833146" cy="106431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Retângulo 6"/>
          <p:cNvSpPr/>
          <p:nvPr/>
        </p:nvSpPr>
        <p:spPr>
          <a:xfrm>
            <a:off x="1214020" y="7386671"/>
            <a:ext cx="4871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Fichas de trabalho – 3.º Ano</a:t>
            </a:r>
          </a:p>
        </p:txBody>
      </p:sp>
      <p:sp>
        <p:nvSpPr>
          <p:cNvPr id="8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1685255" y="8283630"/>
            <a:ext cx="3928995" cy="786800"/>
          </a:xfrm>
          <a:solidFill>
            <a:schemeClr val="bg1"/>
          </a:solidFill>
        </p:spPr>
        <p:txBody>
          <a:bodyPr/>
          <a:lstStyle/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 DA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 Alves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Andrea Viveiros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António Carvalho</a:t>
            </a:r>
          </a:p>
        </p:txBody>
      </p:sp>
      <p:sp>
        <p:nvSpPr>
          <p:cNvPr id="9" name="Marcador de Posição do Rodapé 1"/>
          <p:cNvSpPr txBox="1">
            <a:spLocks/>
          </p:cNvSpPr>
          <p:nvPr/>
        </p:nvSpPr>
        <p:spPr>
          <a:xfrm>
            <a:off x="2969115" y="9382618"/>
            <a:ext cx="3750346" cy="5002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Adaptação de Maths No Problem, Workbook 3B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73" y="2575043"/>
            <a:ext cx="4737370" cy="311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80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12160"/>
            <a:ext cx="593504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zero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635091"/>
            <a:ext cx="593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Observa as figuras.</a:t>
            </a:r>
          </a:p>
          <a:p>
            <a:pPr marL="628650" indent="-36195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1.1	Pinta, em cada figura, a parte correspondente à fração indicada.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4140721" y="2309419"/>
            <a:ext cx="2159368" cy="576000"/>
            <a:chOff x="713626" y="8803624"/>
            <a:chExt cx="2159368" cy="360000"/>
          </a:xfrm>
        </p:grpSpPr>
        <p:sp>
          <p:nvSpPr>
            <p:cNvPr id="10" name="Retângulo 9"/>
            <p:cNvSpPr/>
            <p:nvPr/>
          </p:nvSpPr>
          <p:spPr>
            <a:xfrm>
              <a:off x="71362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928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1144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1361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1577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179646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2011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2227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244295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265699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sp>
        <p:nvSpPr>
          <p:cNvPr id="20" name="CaixaDeTexto 19"/>
          <p:cNvSpPr txBox="1"/>
          <p:nvPr/>
        </p:nvSpPr>
        <p:spPr>
          <a:xfrm>
            <a:off x="430813" y="3749804"/>
            <a:ext cx="593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1.2. Quantas partes pintaste em cada figura?</a:t>
            </a: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________________________________________________________________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723836"/>
              </p:ext>
            </p:extLst>
          </p:nvPr>
        </p:nvGraphicFramePr>
        <p:xfrm>
          <a:off x="1047347" y="309698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 marR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641309"/>
              </p:ext>
            </p:extLst>
          </p:nvPr>
        </p:nvGraphicFramePr>
        <p:xfrm>
          <a:off x="2937036" y="3061477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6000" marR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6000" marR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400260"/>
              </p:ext>
            </p:extLst>
          </p:nvPr>
        </p:nvGraphicFramePr>
        <p:xfrm>
          <a:off x="5188938" y="3066748"/>
          <a:ext cx="292452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o explicativo retangular com cantos arredondados 23"/>
          <p:cNvSpPr/>
          <p:nvPr/>
        </p:nvSpPr>
        <p:spPr>
          <a:xfrm>
            <a:off x="423042" y="4661066"/>
            <a:ext cx="4339748" cy="1379662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Concluimos, então,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 0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o denominador é um número natural representam sempre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0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PT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    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m 24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4820279" y="4920358"/>
            <a:ext cx="1396750" cy="887881"/>
          </a:xfrm>
          <a:prstGeom prst="rect">
            <a:avLst/>
          </a:prstGeom>
        </p:spPr>
      </p:pic>
      <p:graphicFrame>
        <p:nvGraphicFramePr>
          <p:cNvPr id="2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383163"/>
              </p:ext>
            </p:extLst>
          </p:nvPr>
        </p:nvGraphicFramePr>
        <p:xfrm>
          <a:off x="1739379" y="5418090"/>
          <a:ext cx="38298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26"/>
          <p:cNvSpPr/>
          <p:nvPr/>
        </p:nvSpPr>
        <p:spPr>
          <a:xfrm>
            <a:off x="2143158" y="551790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2380867" y="556056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31277" y="6185041"/>
            <a:ext cx="642827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Cada fração da primeira coluna corresponde à parte não pintada de uma das figuras da segunda coluna. Liga cada fração a uma figura, de modo a completares o todo representado por essa figura.</a:t>
            </a:r>
          </a:p>
        </p:txBody>
      </p:sp>
      <p:sp>
        <p:nvSpPr>
          <p:cNvPr id="31" name="Elipse 30"/>
          <p:cNvSpPr/>
          <p:nvPr/>
        </p:nvSpPr>
        <p:spPr>
          <a:xfrm>
            <a:off x="1830561" y="739281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1830561" y="8248836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3" name="Elipse 32"/>
          <p:cNvSpPr/>
          <p:nvPr/>
        </p:nvSpPr>
        <p:spPr>
          <a:xfrm>
            <a:off x="3554415" y="722136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5" name="Elipse 34"/>
          <p:cNvSpPr/>
          <p:nvPr/>
        </p:nvSpPr>
        <p:spPr>
          <a:xfrm>
            <a:off x="3582990" y="8090136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graphicFrame>
        <p:nvGraphicFramePr>
          <p:cNvPr id="3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58573"/>
              </p:ext>
            </p:extLst>
          </p:nvPr>
        </p:nvGraphicFramePr>
        <p:xfrm>
          <a:off x="1362832" y="7172493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64746"/>
              </p:ext>
            </p:extLst>
          </p:nvPr>
        </p:nvGraphicFramePr>
        <p:xfrm>
          <a:off x="1362832" y="8028516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21463"/>
              </p:ext>
            </p:extLst>
          </p:nvPr>
        </p:nvGraphicFramePr>
        <p:xfrm>
          <a:off x="1336002" y="8889435"/>
          <a:ext cx="35434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9" name="Imagem 3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80693" y="7672732"/>
            <a:ext cx="975411" cy="994290"/>
          </a:xfrm>
          <a:prstGeom prst="rect">
            <a:avLst/>
          </a:prstGeom>
        </p:spPr>
      </p:pic>
      <p:sp>
        <p:nvSpPr>
          <p:cNvPr id="40" name="Elipse 39"/>
          <p:cNvSpPr/>
          <p:nvPr/>
        </p:nvSpPr>
        <p:spPr>
          <a:xfrm>
            <a:off x="1861893" y="9109755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41" name="Elipse 40"/>
          <p:cNvSpPr/>
          <p:nvPr/>
        </p:nvSpPr>
        <p:spPr>
          <a:xfrm>
            <a:off x="3637347" y="9333182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pic>
        <p:nvPicPr>
          <p:cNvPr id="42" name="Imagem 4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800000">
            <a:off x="3794063" y="8751144"/>
            <a:ext cx="1153342" cy="1035386"/>
          </a:xfrm>
          <a:prstGeom prst="rect">
            <a:avLst/>
          </a:prstGeom>
        </p:spPr>
      </p:pic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671545"/>
              </p:ext>
            </p:extLst>
          </p:nvPr>
        </p:nvGraphicFramePr>
        <p:xfrm>
          <a:off x="3845446" y="7077780"/>
          <a:ext cx="1457960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</a:tblGrid>
              <a:tr h="18512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pic>
        <p:nvPicPr>
          <p:cNvPr id="44" name="Imagem 43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860324">
            <a:off x="2557347" y="2117712"/>
            <a:ext cx="998554" cy="1004743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630901" y="2167029"/>
            <a:ext cx="1071574" cy="91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19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/>
          <p:cNvGrpSpPr>
            <a:grpSpLocks noChangeAspect="1"/>
          </p:cNvGrpSpPr>
          <p:nvPr/>
        </p:nvGrpSpPr>
        <p:grpSpPr>
          <a:xfrm>
            <a:off x="1835666" y="3788096"/>
            <a:ext cx="2844000" cy="2248287"/>
            <a:chOff x="733297" y="3674595"/>
            <a:chExt cx="2944074" cy="2327399"/>
          </a:xfrm>
        </p:grpSpPr>
        <p:grpSp>
          <p:nvGrpSpPr>
            <p:cNvPr id="13" name="Grupo 12"/>
            <p:cNvGrpSpPr>
              <a:grpSpLocks noChangeAspect="1"/>
            </p:cNvGrpSpPr>
            <p:nvPr/>
          </p:nvGrpSpPr>
          <p:grpSpPr>
            <a:xfrm rot="16200000">
              <a:off x="764472" y="3643420"/>
              <a:ext cx="1817249" cy="1879600"/>
              <a:chOff x="477075" y="1041400"/>
              <a:chExt cx="2151825" cy="2225656"/>
            </a:xfrm>
          </p:grpSpPr>
          <p:sp>
            <p:nvSpPr>
              <p:cNvPr id="14" name="Elipse 13"/>
              <p:cNvSpPr>
                <a:spLocks noChangeAspect="1"/>
              </p:cNvSpPr>
              <p:nvPr/>
            </p:nvSpPr>
            <p:spPr>
              <a:xfrm>
                <a:off x="1079500" y="1041400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5" name="Elipse 14"/>
              <p:cNvSpPr>
                <a:spLocks noChangeAspect="1"/>
              </p:cNvSpPr>
              <p:nvPr/>
            </p:nvSpPr>
            <p:spPr>
              <a:xfrm>
                <a:off x="477075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6" name="Elipse 15"/>
              <p:cNvSpPr>
                <a:spLocks noChangeAspect="1"/>
              </p:cNvSpPr>
              <p:nvPr/>
            </p:nvSpPr>
            <p:spPr>
              <a:xfrm>
                <a:off x="1663700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7" name="Conector reto 16"/>
              <p:cNvCxnSpPr>
                <a:stCxn id="14" idx="3"/>
              </p:cNvCxnSpPr>
              <p:nvPr/>
            </p:nvCxnSpPr>
            <p:spPr>
              <a:xfrm flipH="1">
                <a:off x="977900" y="1865250"/>
                <a:ext cx="242950" cy="43660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Conector reto 17"/>
              <p:cNvCxnSpPr>
                <a:stCxn id="14" idx="5"/>
                <a:endCxn id="16" idx="0"/>
              </p:cNvCxnSpPr>
              <p:nvPr/>
            </p:nvCxnSpPr>
            <p:spPr>
              <a:xfrm>
                <a:off x="1903350" y="1865250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upo 20"/>
            <p:cNvGrpSpPr>
              <a:grpSpLocks noChangeAspect="1"/>
            </p:cNvGrpSpPr>
            <p:nvPr/>
          </p:nvGrpSpPr>
          <p:grpSpPr>
            <a:xfrm rot="16200000">
              <a:off x="1828946" y="4153570"/>
              <a:ext cx="1817249" cy="1879600"/>
              <a:chOff x="477075" y="1041400"/>
              <a:chExt cx="2151825" cy="2225656"/>
            </a:xfrm>
          </p:grpSpPr>
          <p:sp>
            <p:nvSpPr>
              <p:cNvPr id="22" name="Elipse 21"/>
              <p:cNvSpPr>
                <a:spLocks noChangeAspect="1"/>
              </p:cNvSpPr>
              <p:nvPr/>
            </p:nvSpPr>
            <p:spPr>
              <a:xfrm>
                <a:off x="1079500" y="1041400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" name="Elipse 22"/>
              <p:cNvSpPr>
                <a:spLocks noChangeAspect="1"/>
              </p:cNvSpPr>
              <p:nvPr/>
            </p:nvSpPr>
            <p:spPr>
              <a:xfrm>
                <a:off x="477075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" name="Elipse 23"/>
              <p:cNvSpPr>
                <a:spLocks noChangeAspect="1"/>
              </p:cNvSpPr>
              <p:nvPr/>
            </p:nvSpPr>
            <p:spPr>
              <a:xfrm>
                <a:off x="1663700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25" name="Conector reto 24"/>
              <p:cNvCxnSpPr>
                <a:stCxn id="22" idx="3"/>
              </p:cNvCxnSpPr>
              <p:nvPr/>
            </p:nvCxnSpPr>
            <p:spPr>
              <a:xfrm flipH="1">
                <a:off x="977900" y="1865250"/>
                <a:ext cx="242950" cy="43660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>
                <a:stCxn id="22" idx="5"/>
                <a:endCxn id="24" idx="0"/>
              </p:cNvCxnSpPr>
              <p:nvPr/>
            </p:nvCxnSpPr>
            <p:spPr>
              <a:xfrm>
                <a:off x="1903350" y="1865250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CaixaDeTexto 1"/>
          <p:cNvSpPr txBox="1"/>
          <p:nvPr/>
        </p:nvSpPr>
        <p:spPr>
          <a:xfrm>
            <a:off x="336966" y="186538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Escreve as frações que estão a faltar em cada esquema todo-partes.</a:t>
            </a:r>
          </a:p>
        </p:txBody>
      </p:sp>
      <p:grpSp>
        <p:nvGrpSpPr>
          <p:cNvPr id="3" name="Grupo 2"/>
          <p:cNvGrpSpPr>
            <a:grpSpLocks noChangeAspect="1"/>
          </p:cNvGrpSpPr>
          <p:nvPr/>
        </p:nvGrpSpPr>
        <p:grpSpPr>
          <a:xfrm>
            <a:off x="189853" y="1260884"/>
            <a:ext cx="1620000" cy="1675584"/>
            <a:chOff x="477075" y="1041400"/>
            <a:chExt cx="2151825" cy="2225656"/>
          </a:xfrm>
        </p:grpSpPr>
        <p:sp>
          <p:nvSpPr>
            <p:cNvPr id="4" name="Elipse 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Elipse 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" name="Elipse 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Conector reto 6"/>
            <p:cNvCxnSpPr>
              <a:stCxn id="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>
              <a:stCxn id="4" idx="5"/>
              <a:endCxn id="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tângulo 8"/>
          <p:cNvSpPr/>
          <p:nvPr/>
        </p:nvSpPr>
        <p:spPr>
          <a:xfrm>
            <a:off x="550863" y="67836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627134"/>
              </p:ext>
            </p:extLst>
          </p:nvPr>
        </p:nvGraphicFramePr>
        <p:xfrm>
          <a:off x="900204" y="132798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155435"/>
              </p:ext>
            </p:extLst>
          </p:nvPr>
        </p:nvGraphicFramePr>
        <p:xfrm>
          <a:off x="436073" y="226619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610546" y="643928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959479"/>
              </p:ext>
            </p:extLst>
          </p:nvPr>
        </p:nvGraphicFramePr>
        <p:xfrm>
          <a:off x="2113778" y="435472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231823"/>
              </p:ext>
            </p:extLst>
          </p:nvPr>
        </p:nvGraphicFramePr>
        <p:xfrm>
          <a:off x="3133014" y="388133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05032"/>
              </p:ext>
            </p:extLst>
          </p:nvPr>
        </p:nvGraphicFramePr>
        <p:xfrm>
          <a:off x="4176749" y="531740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" name="Retângulo 28"/>
          <p:cNvSpPr/>
          <p:nvPr/>
        </p:nvSpPr>
        <p:spPr>
          <a:xfrm>
            <a:off x="565905" y="3958143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38" name="Elipse 37"/>
          <p:cNvSpPr>
            <a:spLocks noChangeAspect="1"/>
          </p:cNvSpPr>
          <p:nvPr/>
        </p:nvSpPr>
        <p:spPr>
          <a:xfrm>
            <a:off x="2988558" y="6593172"/>
            <a:ext cx="770206" cy="770206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052" name="Grupo 2051"/>
          <p:cNvGrpSpPr/>
          <p:nvPr/>
        </p:nvGrpSpPr>
        <p:grpSpPr>
          <a:xfrm>
            <a:off x="1585349" y="7267470"/>
            <a:ext cx="2529952" cy="2294251"/>
            <a:chOff x="1790145" y="7578074"/>
            <a:chExt cx="2529952" cy="2294251"/>
          </a:xfrm>
        </p:grpSpPr>
        <p:sp>
          <p:nvSpPr>
            <p:cNvPr id="39" name="Elipse 38"/>
            <p:cNvSpPr>
              <a:spLocks noChangeAspect="1"/>
            </p:cNvSpPr>
            <p:nvPr/>
          </p:nvSpPr>
          <p:spPr>
            <a:xfrm>
              <a:off x="2214768" y="7956151"/>
              <a:ext cx="770206" cy="7702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1" name="Conector reto 40"/>
            <p:cNvCxnSpPr/>
            <p:nvPr/>
          </p:nvCxnSpPr>
          <p:spPr>
            <a:xfrm flipH="1">
              <a:off x="2678544" y="7580131"/>
              <a:ext cx="577238" cy="37601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ector reto 41"/>
            <p:cNvCxnSpPr/>
            <p:nvPr/>
          </p:nvCxnSpPr>
          <p:spPr>
            <a:xfrm>
              <a:off x="3810180" y="7578074"/>
              <a:ext cx="509917" cy="3971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upo 31"/>
            <p:cNvGrpSpPr>
              <a:grpSpLocks noChangeAspect="1"/>
            </p:cNvGrpSpPr>
            <p:nvPr/>
          </p:nvGrpSpPr>
          <p:grpSpPr>
            <a:xfrm>
              <a:off x="1790145" y="8726358"/>
              <a:ext cx="1626738" cy="1145967"/>
              <a:chOff x="2120014" y="2012988"/>
              <a:chExt cx="2038581" cy="1436093"/>
            </a:xfrm>
          </p:grpSpPr>
          <p:sp>
            <p:nvSpPr>
              <p:cNvPr id="34" name="Elipse 33"/>
              <p:cNvSpPr>
                <a:spLocks noChangeAspect="1"/>
              </p:cNvSpPr>
              <p:nvPr/>
            </p:nvSpPr>
            <p:spPr>
              <a:xfrm>
                <a:off x="2120014" y="2469165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" name="Elipse 34"/>
              <p:cNvSpPr>
                <a:spLocks noChangeAspect="1"/>
              </p:cNvSpPr>
              <p:nvPr/>
            </p:nvSpPr>
            <p:spPr>
              <a:xfrm>
                <a:off x="3193395" y="2483882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36" name="Conector reto 35"/>
              <p:cNvCxnSpPr/>
              <p:nvPr/>
            </p:nvCxnSpPr>
            <p:spPr>
              <a:xfrm flipH="1">
                <a:off x="2804306" y="2012988"/>
                <a:ext cx="242950" cy="43660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>
              <a:xfrm>
                <a:off x="3267288" y="2032559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103768"/>
              </p:ext>
            </p:extLst>
          </p:nvPr>
        </p:nvGraphicFramePr>
        <p:xfrm>
          <a:off x="2213898" y="7725850"/>
          <a:ext cx="36235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680856"/>
              </p:ext>
            </p:extLst>
          </p:nvPr>
        </p:nvGraphicFramePr>
        <p:xfrm>
          <a:off x="1809148" y="8871818"/>
          <a:ext cx="36235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3" name="Grupo 52"/>
          <p:cNvGrpSpPr>
            <a:grpSpLocks noChangeAspect="1"/>
          </p:cNvGrpSpPr>
          <p:nvPr/>
        </p:nvGrpSpPr>
        <p:grpSpPr>
          <a:xfrm>
            <a:off x="3520022" y="1241834"/>
            <a:ext cx="1620000" cy="1675584"/>
            <a:chOff x="477075" y="1041400"/>
            <a:chExt cx="2151825" cy="2225656"/>
          </a:xfrm>
        </p:grpSpPr>
        <p:sp>
          <p:nvSpPr>
            <p:cNvPr id="54" name="Elipse 5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5" name="Elipse 5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6" name="Elipse 5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Conector reto 56"/>
            <p:cNvCxnSpPr>
              <a:stCxn id="5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to 57"/>
            <p:cNvCxnSpPr>
              <a:stCxn id="54" idx="5"/>
              <a:endCxn id="5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71746"/>
              </p:ext>
            </p:extLst>
          </p:nvPr>
        </p:nvGraphicFramePr>
        <p:xfrm>
          <a:off x="4226714" y="129696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02155"/>
              </p:ext>
            </p:extLst>
          </p:nvPr>
        </p:nvGraphicFramePr>
        <p:xfrm>
          <a:off x="3758764" y="225666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807" y="1108560"/>
            <a:ext cx="1770845" cy="16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0785" y="1130268"/>
            <a:ext cx="1605926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9" name="Grupo 68"/>
          <p:cNvGrpSpPr/>
          <p:nvPr/>
        </p:nvGrpSpPr>
        <p:grpSpPr>
          <a:xfrm>
            <a:off x="3314295" y="7680853"/>
            <a:ext cx="1626738" cy="1896718"/>
            <a:chOff x="1790145" y="7956151"/>
            <a:chExt cx="1626738" cy="1896718"/>
          </a:xfrm>
        </p:grpSpPr>
        <p:sp>
          <p:nvSpPr>
            <p:cNvPr id="70" name="Elipse 69"/>
            <p:cNvSpPr>
              <a:spLocks noChangeAspect="1"/>
            </p:cNvSpPr>
            <p:nvPr/>
          </p:nvSpPr>
          <p:spPr>
            <a:xfrm>
              <a:off x="2214768" y="7956151"/>
              <a:ext cx="770206" cy="7702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3" name="Grupo 72"/>
            <p:cNvGrpSpPr>
              <a:grpSpLocks noChangeAspect="1"/>
            </p:cNvGrpSpPr>
            <p:nvPr/>
          </p:nvGrpSpPr>
          <p:grpSpPr>
            <a:xfrm>
              <a:off x="1790145" y="8726357"/>
              <a:ext cx="1626738" cy="1126512"/>
              <a:chOff x="2120014" y="2012988"/>
              <a:chExt cx="2038581" cy="1411713"/>
            </a:xfrm>
          </p:grpSpPr>
          <p:sp>
            <p:nvSpPr>
              <p:cNvPr id="74" name="Elipse 73"/>
              <p:cNvSpPr>
                <a:spLocks noChangeAspect="1"/>
              </p:cNvSpPr>
              <p:nvPr/>
            </p:nvSpPr>
            <p:spPr>
              <a:xfrm>
                <a:off x="2120014" y="2444784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5" name="Elipse 74"/>
              <p:cNvSpPr>
                <a:spLocks noChangeAspect="1"/>
              </p:cNvSpPr>
              <p:nvPr/>
            </p:nvSpPr>
            <p:spPr>
              <a:xfrm>
                <a:off x="3193395" y="2459502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76" name="Conector reto 75"/>
              <p:cNvCxnSpPr/>
              <p:nvPr/>
            </p:nvCxnSpPr>
            <p:spPr>
              <a:xfrm flipH="1">
                <a:off x="2804306" y="2012988"/>
                <a:ext cx="242950" cy="43660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Conector reto 76"/>
              <p:cNvCxnSpPr/>
              <p:nvPr/>
            </p:nvCxnSpPr>
            <p:spPr>
              <a:xfrm>
                <a:off x="3267288" y="2032559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81" name="Tabela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72468"/>
              </p:ext>
            </p:extLst>
          </p:nvPr>
        </p:nvGraphicFramePr>
        <p:xfrm>
          <a:off x="3964373" y="7773171"/>
          <a:ext cx="36235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672371"/>
              </p:ext>
            </p:extLst>
          </p:nvPr>
        </p:nvGraphicFramePr>
        <p:xfrm>
          <a:off x="3530764" y="8916465"/>
          <a:ext cx="36235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55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220811"/>
            <a:ext cx="5935045" cy="307777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mais do que uma unidade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31277" y="1575470"/>
            <a:ext cx="6334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ct val="150000"/>
              </a:lnSpc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 a reta numérica em cada um das situações apresentadas abaixo. </a:t>
            </a:r>
          </a:p>
          <a:p>
            <a:pPr marL="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Cada ponto da reta corresponde a um número racional, que pode ser representado por uma fração.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436686" y="3493553"/>
            <a:ext cx="3209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a)</a:t>
            </a:r>
          </a:p>
        </p:txBody>
      </p:sp>
      <p:graphicFrame>
        <p:nvGraphicFramePr>
          <p:cNvPr id="51" name="Tabela 1"/>
          <p:cNvGraphicFramePr>
            <a:graphicFrameLocks noGrp="1"/>
          </p:cNvGraphicFramePr>
          <p:nvPr>
            <p:extLst/>
          </p:nvPr>
        </p:nvGraphicFramePr>
        <p:xfrm>
          <a:off x="768674" y="3567039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2" name="Retângulo 16"/>
          <p:cNvSpPr/>
          <p:nvPr/>
        </p:nvSpPr>
        <p:spPr>
          <a:xfrm>
            <a:off x="1356498" y="3765485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3" name="Retângulo 17"/>
          <p:cNvSpPr/>
          <p:nvPr/>
        </p:nvSpPr>
        <p:spPr>
          <a:xfrm>
            <a:off x="3514431" y="374660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54" name="Retângulo 20"/>
          <p:cNvSpPr/>
          <p:nvPr/>
        </p:nvSpPr>
        <p:spPr>
          <a:xfrm>
            <a:off x="5679121" y="373517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56" name="Retângulo de cantos arredondados 23"/>
          <p:cNvSpPr/>
          <p:nvPr/>
        </p:nvSpPr>
        <p:spPr>
          <a:xfrm>
            <a:off x="2045072" y="3812338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72" name="Conexão recta unidireccional 71"/>
          <p:cNvCxnSpPr/>
          <p:nvPr/>
        </p:nvCxnSpPr>
        <p:spPr>
          <a:xfrm>
            <a:off x="774829" y="3697985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Retângulo 13"/>
          <p:cNvSpPr/>
          <p:nvPr/>
        </p:nvSpPr>
        <p:spPr>
          <a:xfrm>
            <a:off x="477574" y="6633160"/>
            <a:ext cx="32149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b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88" name="Retângulo de cantos arredondados 23"/>
          <p:cNvSpPr/>
          <p:nvPr/>
        </p:nvSpPr>
        <p:spPr>
          <a:xfrm>
            <a:off x="2766457" y="3810323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70" name="Tabela 1"/>
          <p:cNvGraphicFramePr>
            <a:graphicFrameLocks noGrp="1"/>
          </p:cNvGraphicFramePr>
          <p:nvPr>
            <p:extLst/>
          </p:nvPr>
        </p:nvGraphicFramePr>
        <p:xfrm>
          <a:off x="832522" y="6708054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171" name="Retângulo 16"/>
          <p:cNvSpPr/>
          <p:nvPr/>
        </p:nvSpPr>
        <p:spPr>
          <a:xfrm>
            <a:off x="1433994" y="690650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172" name="Retângulo 17"/>
          <p:cNvSpPr/>
          <p:nvPr/>
        </p:nvSpPr>
        <p:spPr>
          <a:xfrm>
            <a:off x="3578279" y="690127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73" name="Retângulo 20"/>
          <p:cNvSpPr/>
          <p:nvPr/>
        </p:nvSpPr>
        <p:spPr>
          <a:xfrm>
            <a:off x="5742969" y="690348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74" name="Retângulo de cantos arredondados 23"/>
          <p:cNvSpPr/>
          <p:nvPr/>
        </p:nvSpPr>
        <p:spPr>
          <a:xfrm>
            <a:off x="2110193" y="6957105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75" name="Conexão recta unidireccional 174"/>
          <p:cNvCxnSpPr/>
          <p:nvPr/>
        </p:nvCxnSpPr>
        <p:spPr>
          <a:xfrm>
            <a:off x="838677" y="6831049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Retângulo de cantos arredondados 23"/>
          <p:cNvSpPr/>
          <p:nvPr/>
        </p:nvSpPr>
        <p:spPr>
          <a:xfrm>
            <a:off x="2828505" y="6959050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7" name="Retângulo de cantos arredondados 23"/>
          <p:cNvSpPr/>
          <p:nvPr/>
        </p:nvSpPr>
        <p:spPr>
          <a:xfrm>
            <a:off x="4278274" y="6958430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8" name="Retângulo de cantos arredondados 23"/>
          <p:cNvSpPr/>
          <p:nvPr/>
        </p:nvSpPr>
        <p:spPr>
          <a:xfrm>
            <a:off x="4990610" y="6960375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179" name="Grupo 178"/>
          <p:cNvGrpSpPr/>
          <p:nvPr/>
        </p:nvGrpSpPr>
        <p:grpSpPr>
          <a:xfrm>
            <a:off x="1402907" y="7121125"/>
            <a:ext cx="354584" cy="692231"/>
            <a:chOff x="1315182" y="4668054"/>
            <a:chExt cx="354584" cy="692231"/>
          </a:xfrm>
        </p:grpSpPr>
        <p:sp>
          <p:nvSpPr>
            <p:cNvPr id="180" name="Retângulo de cantos arredondados 23"/>
            <p:cNvSpPr/>
            <p:nvPr/>
          </p:nvSpPr>
          <p:spPr>
            <a:xfrm>
              <a:off x="1316521" y="4928285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1" name="Retângulo 13"/>
            <p:cNvSpPr/>
            <p:nvPr/>
          </p:nvSpPr>
          <p:spPr>
            <a:xfrm>
              <a:off x="1315182" y="4668054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2" name="Grupo 181"/>
          <p:cNvGrpSpPr/>
          <p:nvPr/>
        </p:nvGrpSpPr>
        <p:grpSpPr>
          <a:xfrm>
            <a:off x="3570409" y="7137047"/>
            <a:ext cx="354584" cy="683350"/>
            <a:chOff x="1324063" y="4668054"/>
            <a:chExt cx="354584" cy="683350"/>
          </a:xfrm>
        </p:grpSpPr>
        <p:sp>
          <p:nvSpPr>
            <p:cNvPr id="183" name="Retângulo de cantos arredondados 23"/>
            <p:cNvSpPr/>
            <p:nvPr/>
          </p:nvSpPr>
          <p:spPr>
            <a:xfrm>
              <a:off x="1340259" y="4919404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4" name="Retângulo 13"/>
            <p:cNvSpPr/>
            <p:nvPr/>
          </p:nvSpPr>
          <p:spPr>
            <a:xfrm>
              <a:off x="1324063" y="4668054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5" name="Grupo 184"/>
          <p:cNvGrpSpPr/>
          <p:nvPr/>
        </p:nvGrpSpPr>
        <p:grpSpPr>
          <a:xfrm>
            <a:off x="5724262" y="7175498"/>
            <a:ext cx="354584" cy="683350"/>
            <a:chOff x="1315182" y="4650292"/>
            <a:chExt cx="354584" cy="683350"/>
          </a:xfrm>
        </p:grpSpPr>
        <p:sp>
          <p:nvSpPr>
            <p:cNvPr id="186" name="Retângulo de cantos arredondados 23"/>
            <p:cNvSpPr/>
            <p:nvPr/>
          </p:nvSpPr>
          <p:spPr>
            <a:xfrm>
              <a:off x="1322497" y="4901642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7" name="Retângulo 13"/>
            <p:cNvSpPr/>
            <p:nvPr/>
          </p:nvSpPr>
          <p:spPr>
            <a:xfrm>
              <a:off x="1315182" y="4650292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5" name="Imagem 54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991" y="2598213"/>
            <a:ext cx="783979" cy="779017"/>
          </a:xfrm>
          <a:prstGeom prst="rect">
            <a:avLst/>
          </a:prstGeom>
        </p:spPr>
      </p:pic>
      <p:sp>
        <p:nvSpPr>
          <p:cNvPr id="57" name="Chamada rectangular arredondada 56"/>
          <p:cNvSpPr/>
          <p:nvPr/>
        </p:nvSpPr>
        <p:spPr>
          <a:xfrm>
            <a:off x="1532662" y="2486769"/>
            <a:ext cx="5038940" cy="652216"/>
          </a:xfrm>
          <a:prstGeom prst="wedgeRoundRectCallout">
            <a:avLst>
              <a:gd name="adj1" fmla="val -58011"/>
              <a:gd name="adj2" fmla="val 3733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Usamos </a:t>
            </a:r>
            <a:r>
              <a:rPr lang="pt-PT" sz="12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………………</a:t>
            </a: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para representar números racionais compreendidos entre 0 e 1.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menor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Chamada rectangular arredondada 60"/>
          <p:cNvSpPr/>
          <p:nvPr/>
        </p:nvSpPr>
        <p:spPr>
          <a:xfrm>
            <a:off x="1597927" y="5469105"/>
            <a:ext cx="3662145" cy="952087"/>
          </a:xfrm>
          <a:prstGeom prst="wedgeRoundRectCallout">
            <a:avLst>
              <a:gd name="adj1" fmla="val 63674"/>
              <a:gd name="adj2" fmla="val 1695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Também usamos frações para representar números racionais maiores ou iguais a 1. </a:t>
            </a:r>
          </a:p>
          <a:p>
            <a:pPr algn="just">
              <a:lnSpc>
                <a:spcPct val="120000"/>
              </a:lnSpc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maior ou igual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Chamada rectangular arredondada 61"/>
          <p:cNvSpPr/>
          <p:nvPr/>
        </p:nvSpPr>
        <p:spPr>
          <a:xfrm>
            <a:off x="2257639" y="9003940"/>
            <a:ext cx="3736728" cy="706116"/>
          </a:xfrm>
          <a:prstGeom prst="wedgeRoundRectCallout">
            <a:avLst>
              <a:gd name="adj1" fmla="val -70988"/>
              <a:gd name="adj2" fmla="val 102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zero e os números naturais podem ser representados por frações. Nestas frações, o numerador é sempre um múltiplo do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908" y="8997845"/>
            <a:ext cx="783979" cy="779017"/>
          </a:xfrm>
          <a:prstGeom prst="rect">
            <a:avLst/>
          </a:prstGeom>
        </p:spPr>
      </p:pic>
      <p:pic>
        <p:nvPicPr>
          <p:cNvPr id="68" name="Imagem 67">
            <a:extLst>
              <a:ext uri="{FF2B5EF4-FFF2-40B4-BE49-F238E27FC236}">
                <a16:creationId xmlns:a16="http://schemas.microsoft.com/office/drawing/2014/main" id="{D868D791-552E-4639-A649-D687CD5723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3746" y="5582869"/>
            <a:ext cx="735993" cy="899546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3158E0DC-323D-419A-BABC-4A4521E43DF6}"/>
              </a:ext>
            </a:extLst>
          </p:cNvPr>
          <p:cNvGrpSpPr/>
          <p:nvPr/>
        </p:nvGrpSpPr>
        <p:grpSpPr>
          <a:xfrm>
            <a:off x="2063072" y="4308128"/>
            <a:ext cx="288000" cy="834191"/>
            <a:chOff x="2054298" y="4330815"/>
            <a:chExt cx="288000" cy="834191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2B05383A-0A77-4CAE-B438-4E6B74D6253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85" name="Seta para baixo 188">
              <a:extLst>
                <a:ext uri="{FF2B5EF4-FFF2-40B4-BE49-F238E27FC236}">
                  <a16:creationId xmlns:a16="http://schemas.microsoft.com/office/drawing/2014/main" id="{B976AE40-079B-43DA-901F-093B06D1F33D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upo 138">
            <a:extLst>
              <a:ext uri="{FF2B5EF4-FFF2-40B4-BE49-F238E27FC236}">
                <a16:creationId xmlns:a16="http://schemas.microsoft.com/office/drawing/2014/main" id="{0BB651D6-4C25-4006-8B16-37F0215B2F7B}"/>
              </a:ext>
            </a:extLst>
          </p:cNvPr>
          <p:cNvGrpSpPr/>
          <p:nvPr/>
        </p:nvGrpSpPr>
        <p:grpSpPr>
          <a:xfrm>
            <a:off x="2787708" y="4308128"/>
            <a:ext cx="288000" cy="834191"/>
            <a:chOff x="2054298" y="4330815"/>
            <a:chExt cx="288000" cy="834191"/>
          </a:xfrm>
        </p:grpSpPr>
        <p:pic>
          <p:nvPicPr>
            <p:cNvPr id="140" name="Imagem 139">
              <a:extLst>
                <a:ext uri="{FF2B5EF4-FFF2-40B4-BE49-F238E27FC236}">
                  <a16:creationId xmlns:a16="http://schemas.microsoft.com/office/drawing/2014/main" id="{64EA0E2D-7326-4377-92CD-E0FA9FD3F3D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41" name="Seta para baixo 188">
              <a:extLst>
                <a:ext uri="{FF2B5EF4-FFF2-40B4-BE49-F238E27FC236}">
                  <a16:creationId xmlns:a16="http://schemas.microsoft.com/office/drawing/2014/main" id="{81D0D8D5-470D-4802-8359-3328519FB517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upo 141">
            <a:extLst>
              <a:ext uri="{FF2B5EF4-FFF2-40B4-BE49-F238E27FC236}">
                <a16:creationId xmlns:a16="http://schemas.microsoft.com/office/drawing/2014/main" id="{A0676C33-CE6D-452D-B1C2-B71FC9AD0365}"/>
              </a:ext>
            </a:extLst>
          </p:cNvPr>
          <p:cNvGrpSpPr/>
          <p:nvPr/>
        </p:nvGrpSpPr>
        <p:grpSpPr>
          <a:xfrm>
            <a:off x="1428294" y="7879861"/>
            <a:ext cx="288000" cy="834191"/>
            <a:chOff x="2054298" y="4330815"/>
            <a:chExt cx="288000" cy="834191"/>
          </a:xfrm>
        </p:grpSpPr>
        <p:pic>
          <p:nvPicPr>
            <p:cNvPr id="143" name="Imagem 142">
              <a:extLst>
                <a:ext uri="{FF2B5EF4-FFF2-40B4-BE49-F238E27FC236}">
                  <a16:creationId xmlns:a16="http://schemas.microsoft.com/office/drawing/2014/main" id="{31602803-A4FD-4446-A4DE-F7071375D2A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44" name="Seta para baixo 188">
              <a:extLst>
                <a:ext uri="{FF2B5EF4-FFF2-40B4-BE49-F238E27FC236}">
                  <a16:creationId xmlns:a16="http://schemas.microsoft.com/office/drawing/2014/main" id="{7D0D2103-B417-4BF3-8B51-CC6B69A8F4D9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6F8B85C3-C22F-4A53-AD32-C38FE68C2739}"/>
              </a:ext>
            </a:extLst>
          </p:cNvPr>
          <p:cNvGrpSpPr/>
          <p:nvPr/>
        </p:nvGrpSpPr>
        <p:grpSpPr>
          <a:xfrm>
            <a:off x="4151825" y="7461045"/>
            <a:ext cx="594000" cy="1253629"/>
            <a:chOff x="4152274" y="7460423"/>
            <a:chExt cx="594000" cy="1253629"/>
          </a:xfrm>
        </p:grpSpPr>
        <p:pic>
          <p:nvPicPr>
            <p:cNvPr id="146" name="Imagem 145">
              <a:extLst>
                <a:ext uri="{FF2B5EF4-FFF2-40B4-BE49-F238E27FC236}">
                  <a16:creationId xmlns:a16="http://schemas.microsoft.com/office/drawing/2014/main" id="{90FFAB4F-9E3E-4FAA-9E1A-49F0AC4B091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47" name="Seta para baixo 188">
              <a:extLst>
                <a:ext uri="{FF2B5EF4-FFF2-40B4-BE49-F238E27FC236}">
                  <a16:creationId xmlns:a16="http://schemas.microsoft.com/office/drawing/2014/main" id="{74918AE0-DA3A-4C28-8571-CF9D22245EE0}"/>
                </a:ext>
              </a:extLst>
            </p:cNvPr>
            <p:cNvSpPr/>
            <p:nvPr/>
          </p:nvSpPr>
          <p:spPr>
            <a:xfrm>
              <a:off x="4386274" y="7460423"/>
              <a:ext cx="108000" cy="578834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Imagem 148">
              <a:extLst>
                <a:ext uri="{FF2B5EF4-FFF2-40B4-BE49-F238E27FC236}">
                  <a16:creationId xmlns:a16="http://schemas.microsoft.com/office/drawing/2014/main" id="{65098805-7B1E-43DA-B64F-4E29C0DFFFC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1" name="Grupo 150">
            <a:extLst>
              <a:ext uri="{FF2B5EF4-FFF2-40B4-BE49-F238E27FC236}">
                <a16:creationId xmlns:a16="http://schemas.microsoft.com/office/drawing/2014/main" id="{F0CBD716-EF41-472F-8629-AB3964BD6CE0}"/>
              </a:ext>
            </a:extLst>
          </p:cNvPr>
          <p:cNvGrpSpPr/>
          <p:nvPr/>
        </p:nvGrpSpPr>
        <p:grpSpPr>
          <a:xfrm>
            <a:off x="4871953" y="7465233"/>
            <a:ext cx="594000" cy="1253629"/>
            <a:chOff x="4152274" y="7460423"/>
            <a:chExt cx="594000" cy="1253629"/>
          </a:xfrm>
        </p:grpSpPr>
        <p:pic>
          <p:nvPicPr>
            <p:cNvPr id="152" name="Imagem 151">
              <a:extLst>
                <a:ext uri="{FF2B5EF4-FFF2-40B4-BE49-F238E27FC236}">
                  <a16:creationId xmlns:a16="http://schemas.microsoft.com/office/drawing/2014/main" id="{71711009-7E06-4241-84C7-5581A1EE260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53" name="Seta para baixo 188">
              <a:extLst>
                <a:ext uri="{FF2B5EF4-FFF2-40B4-BE49-F238E27FC236}">
                  <a16:creationId xmlns:a16="http://schemas.microsoft.com/office/drawing/2014/main" id="{A0092F9E-0DCD-45A6-9CFC-1F61E827271E}"/>
                </a:ext>
              </a:extLst>
            </p:cNvPr>
            <p:cNvSpPr/>
            <p:nvPr/>
          </p:nvSpPr>
          <p:spPr>
            <a:xfrm>
              <a:off x="4386274" y="7460423"/>
              <a:ext cx="108000" cy="578834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4" name="Imagem 153">
              <a:extLst>
                <a:ext uri="{FF2B5EF4-FFF2-40B4-BE49-F238E27FC236}">
                  <a16:creationId xmlns:a16="http://schemas.microsoft.com/office/drawing/2014/main" id="{E0DEEBA6-C654-4158-94AB-E8BC2DAECC1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5" name="Grupo 154">
            <a:extLst>
              <a:ext uri="{FF2B5EF4-FFF2-40B4-BE49-F238E27FC236}">
                <a16:creationId xmlns:a16="http://schemas.microsoft.com/office/drawing/2014/main" id="{03D577D8-6D47-40E6-8376-44016C4F8DE4}"/>
              </a:ext>
            </a:extLst>
          </p:cNvPr>
          <p:cNvGrpSpPr/>
          <p:nvPr/>
        </p:nvGrpSpPr>
        <p:grpSpPr>
          <a:xfrm>
            <a:off x="5592081" y="7889550"/>
            <a:ext cx="594000" cy="829312"/>
            <a:chOff x="4152274" y="7884740"/>
            <a:chExt cx="594000" cy="829312"/>
          </a:xfrm>
        </p:grpSpPr>
        <p:pic>
          <p:nvPicPr>
            <p:cNvPr id="156" name="Imagem 155">
              <a:extLst>
                <a:ext uri="{FF2B5EF4-FFF2-40B4-BE49-F238E27FC236}">
                  <a16:creationId xmlns:a16="http://schemas.microsoft.com/office/drawing/2014/main" id="{7DDDE406-443A-480F-BB60-80D4EA7C6E1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57" name="Seta para baixo 188">
              <a:extLst>
                <a:ext uri="{FF2B5EF4-FFF2-40B4-BE49-F238E27FC236}">
                  <a16:creationId xmlns:a16="http://schemas.microsoft.com/office/drawing/2014/main" id="{82C0F979-2F59-4ECE-BF81-80F6A3F9CE42}"/>
                </a:ext>
              </a:extLst>
            </p:cNvPr>
            <p:cNvSpPr/>
            <p:nvPr/>
          </p:nvSpPr>
          <p:spPr>
            <a:xfrm>
              <a:off x="4386274" y="7884740"/>
              <a:ext cx="108000" cy="1692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8" name="Imagem 157">
              <a:extLst>
                <a:ext uri="{FF2B5EF4-FFF2-40B4-BE49-F238E27FC236}">
                  <a16:creationId xmlns:a16="http://schemas.microsoft.com/office/drawing/2014/main" id="{C9C69324-6D60-4815-B506-2C22C20DBD8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9" name="Grupo 158">
            <a:extLst>
              <a:ext uri="{FF2B5EF4-FFF2-40B4-BE49-F238E27FC236}">
                <a16:creationId xmlns:a16="http://schemas.microsoft.com/office/drawing/2014/main" id="{A7C65BE4-9F99-4F7A-8C08-DE5AF182BF12}"/>
              </a:ext>
            </a:extLst>
          </p:cNvPr>
          <p:cNvGrpSpPr/>
          <p:nvPr/>
        </p:nvGrpSpPr>
        <p:grpSpPr>
          <a:xfrm>
            <a:off x="3609147" y="7877610"/>
            <a:ext cx="288000" cy="834191"/>
            <a:chOff x="2054298" y="4330815"/>
            <a:chExt cx="288000" cy="834191"/>
          </a:xfrm>
        </p:grpSpPr>
        <p:pic>
          <p:nvPicPr>
            <p:cNvPr id="160" name="Imagem 159">
              <a:extLst>
                <a:ext uri="{FF2B5EF4-FFF2-40B4-BE49-F238E27FC236}">
                  <a16:creationId xmlns:a16="http://schemas.microsoft.com/office/drawing/2014/main" id="{084342AB-678F-40DC-810C-5E423B51AC2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1" name="Seta para baixo 188">
              <a:extLst>
                <a:ext uri="{FF2B5EF4-FFF2-40B4-BE49-F238E27FC236}">
                  <a16:creationId xmlns:a16="http://schemas.microsoft.com/office/drawing/2014/main" id="{13888134-B3C2-4947-BC7F-4B57E2257AEA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2" name="Grupo 161">
            <a:extLst>
              <a:ext uri="{FF2B5EF4-FFF2-40B4-BE49-F238E27FC236}">
                <a16:creationId xmlns:a16="http://schemas.microsoft.com/office/drawing/2014/main" id="{D8A3DAD2-795E-4496-88EB-C5DFB3B580C9}"/>
              </a:ext>
            </a:extLst>
          </p:cNvPr>
          <p:cNvGrpSpPr/>
          <p:nvPr/>
        </p:nvGrpSpPr>
        <p:grpSpPr>
          <a:xfrm>
            <a:off x="2124538" y="7461046"/>
            <a:ext cx="288000" cy="1250755"/>
            <a:chOff x="2054298" y="3914251"/>
            <a:chExt cx="288000" cy="1250755"/>
          </a:xfrm>
        </p:grpSpPr>
        <p:pic>
          <p:nvPicPr>
            <p:cNvPr id="163" name="Imagem 162">
              <a:extLst>
                <a:ext uri="{FF2B5EF4-FFF2-40B4-BE49-F238E27FC236}">
                  <a16:creationId xmlns:a16="http://schemas.microsoft.com/office/drawing/2014/main" id="{C7910E1E-377D-494C-BA5D-2C3BCF3DCB8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4" name="Seta para baixo 188">
              <a:extLst>
                <a:ext uri="{FF2B5EF4-FFF2-40B4-BE49-F238E27FC236}">
                  <a16:creationId xmlns:a16="http://schemas.microsoft.com/office/drawing/2014/main" id="{EB3470F5-ADE2-4AAC-9C79-4F007BCED032}"/>
                </a:ext>
              </a:extLst>
            </p:cNvPr>
            <p:cNvSpPr/>
            <p:nvPr/>
          </p:nvSpPr>
          <p:spPr>
            <a:xfrm>
              <a:off x="2141047" y="3914251"/>
              <a:ext cx="108000" cy="5796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5" name="Grupo 164">
            <a:extLst>
              <a:ext uri="{FF2B5EF4-FFF2-40B4-BE49-F238E27FC236}">
                <a16:creationId xmlns:a16="http://schemas.microsoft.com/office/drawing/2014/main" id="{B5D85216-680B-4F87-BD8D-BA2320B3E461}"/>
              </a:ext>
            </a:extLst>
          </p:cNvPr>
          <p:cNvGrpSpPr/>
          <p:nvPr/>
        </p:nvGrpSpPr>
        <p:grpSpPr>
          <a:xfrm>
            <a:off x="2856396" y="7477112"/>
            <a:ext cx="288000" cy="1250755"/>
            <a:chOff x="2054298" y="3914251"/>
            <a:chExt cx="288000" cy="1250755"/>
          </a:xfrm>
        </p:grpSpPr>
        <p:pic>
          <p:nvPicPr>
            <p:cNvPr id="166" name="Imagem 165">
              <a:extLst>
                <a:ext uri="{FF2B5EF4-FFF2-40B4-BE49-F238E27FC236}">
                  <a16:creationId xmlns:a16="http://schemas.microsoft.com/office/drawing/2014/main" id="{E84F50B8-A42C-41C7-AF5F-E2C774A7E86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7" name="Seta para baixo 188">
              <a:extLst>
                <a:ext uri="{FF2B5EF4-FFF2-40B4-BE49-F238E27FC236}">
                  <a16:creationId xmlns:a16="http://schemas.microsoft.com/office/drawing/2014/main" id="{E5D1ED1D-5BB9-45B2-B9EE-F36A66C3B429}"/>
                </a:ext>
              </a:extLst>
            </p:cNvPr>
            <p:cNvSpPr/>
            <p:nvPr/>
          </p:nvSpPr>
          <p:spPr>
            <a:xfrm>
              <a:off x="2141047" y="3914251"/>
              <a:ext cx="108000" cy="5796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3738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55463" y="142213"/>
            <a:ext cx="63341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	Observa a reta numérica e as figuras que lhe estão associadas.</a:t>
            </a: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Sombreia as figuras.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	Observa a reta numérica e as figuras que lhe estão associadas.</a:t>
            </a: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Sombreia as figuras.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2" name="Tabela 1"/>
          <p:cNvGraphicFramePr>
            <a:graphicFrameLocks noGrp="1"/>
          </p:cNvGraphicFramePr>
          <p:nvPr>
            <p:extLst/>
          </p:nvPr>
        </p:nvGraphicFramePr>
        <p:xfrm>
          <a:off x="501290" y="1045559"/>
          <a:ext cx="594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123" name="Retângulo 16"/>
          <p:cNvSpPr/>
          <p:nvPr/>
        </p:nvSpPr>
        <p:spPr>
          <a:xfrm>
            <a:off x="891564" y="78041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124" name="Retângulo 17"/>
          <p:cNvSpPr/>
          <p:nvPr/>
        </p:nvSpPr>
        <p:spPr>
          <a:xfrm>
            <a:off x="3068396" y="77776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61" name="Retângulo 20"/>
          <p:cNvSpPr/>
          <p:nvPr/>
        </p:nvSpPr>
        <p:spPr>
          <a:xfrm>
            <a:off x="5227951" y="78107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163" name="Conexão recta unidireccional 162"/>
          <p:cNvCxnSpPr/>
          <p:nvPr/>
        </p:nvCxnSpPr>
        <p:spPr>
          <a:xfrm flipV="1">
            <a:off x="327721" y="1155942"/>
            <a:ext cx="6179359" cy="126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>
            <p:extLst/>
          </p:nvPr>
        </p:nvGraphicFramePr>
        <p:xfrm>
          <a:off x="1490903" y="128094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0" name="Equação" r:id="rId4" imgW="3657600" imgH="9448800" progId="Equation.3">
                  <p:embed/>
                </p:oleObj>
              </mc:Choice>
              <mc:Fallback>
                <p:oleObj name="Equação" r:id="rId4" imgW="3657600" imgH="9448800" progId="Equation.3">
                  <p:embed/>
                  <p:pic>
                    <p:nvPicPr>
                      <p:cNvPr id="0" name="Picture 8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0903" y="1280943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/>
          </p:nvPr>
        </p:nvGraphicFramePr>
        <p:xfrm>
          <a:off x="3674490" y="1285420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1" name="Equação" r:id="rId6" imgW="152280" imgH="393480" progId="Equation.3">
                  <p:embed/>
                </p:oleObj>
              </mc:Choice>
              <mc:Fallback>
                <p:oleObj name="Equação" r:id="rId6" imgW="152280" imgH="393480" progId="Equation.3">
                  <p:embed/>
                  <p:pic>
                    <p:nvPicPr>
                      <p:cNvPr id="0" name="Picture 8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4490" y="1285420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>
            <p:extLst/>
          </p:nvPr>
        </p:nvGraphicFramePr>
        <p:xfrm>
          <a:off x="2043924" y="127738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2" name="Equação" r:id="rId8" imgW="3657600" imgH="9448800" progId="Equation.3">
                  <p:embed/>
                </p:oleObj>
              </mc:Choice>
              <mc:Fallback>
                <p:oleObj name="Equação" r:id="rId8" imgW="3657600" imgH="9448800" progId="Equation.3">
                  <p:embed/>
                  <p:pic>
                    <p:nvPicPr>
                      <p:cNvPr id="0" name="Picture 8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924" y="127738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/>
          </p:nvPr>
        </p:nvGraphicFramePr>
        <p:xfrm>
          <a:off x="2592565" y="129201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" name="Equação" r:id="rId10" imgW="3657600" imgH="9448800" progId="Equation.3">
                  <p:embed/>
                </p:oleObj>
              </mc:Choice>
              <mc:Fallback>
                <p:oleObj name="Equação" r:id="rId10" imgW="3657600" imgH="9448800" progId="Equation.3">
                  <p:embed/>
                  <p:pic>
                    <p:nvPicPr>
                      <p:cNvPr id="0" name="Picture 8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565" y="129201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>
            <p:extLst/>
          </p:nvPr>
        </p:nvGraphicFramePr>
        <p:xfrm>
          <a:off x="4204715" y="1288595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4" name="Equação" r:id="rId12" imgW="152280" imgH="393480" progId="Equation.3">
                  <p:embed/>
                </p:oleObj>
              </mc:Choice>
              <mc:Fallback>
                <p:oleObj name="Equação" r:id="rId12" imgW="152280" imgH="393480" progId="Equation.3">
                  <p:embed/>
                  <p:pic>
                    <p:nvPicPr>
                      <p:cNvPr id="0" name="Picture 8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715" y="1288595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>
            <p:extLst/>
          </p:nvPr>
        </p:nvGraphicFramePr>
        <p:xfrm>
          <a:off x="4742878" y="127748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5" name="Equação" r:id="rId14" imgW="152280" imgH="393480" progId="Equation.3">
                  <p:embed/>
                </p:oleObj>
              </mc:Choice>
              <mc:Fallback>
                <p:oleObj name="Equação" r:id="rId14" imgW="152280" imgH="393480" progId="Equation.3">
                  <p:embed/>
                  <p:pic>
                    <p:nvPicPr>
                      <p:cNvPr id="0" name="Picture 8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2878" y="1277483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" name="Seta para baixo 188"/>
          <p:cNvSpPr/>
          <p:nvPr/>
        </p:nvSpPr>
        <p:spPr>
          <a:xfrm>
            <a:off x="1472359" y="1709211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eta para baixo 189"/>
          <p:cNvSpPr/>
          <p:nvPr/>
        </p:nvSpPr>
        <p:spPr>
          <a:xfrm>
            <a:off x="2023948" y="1707992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eta para baixo 190"/>
          <p:cNvSpPr/>
          <p:nvPr/>
        </p:nvSpPr>
        <p:spPr>
          <a:xfrm>
            <a:off x="2571354" y="1706773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eta para baixo 191"/>
          <p:cNvSpPr/>
          <p:nvPr/>
        </p:nvSpPr>
        <p:spPr>
          <a:xfrm>
            <a:off x="3668619" y="1725336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eta para baixo 192"/>
          <p:cNvSpPr/>
          <p:nvPr/>
        </p:nvSpPr>
        <p:spPr>
          <a:xfrm>
            <a:off x="4208710" y="1724117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eta para baixo 193"/>
          <p:cNvSpPr/>
          <p:nvPr/>
        </p:nvSpPr>
        <p:spPr>
          <a:xfrm>
            <a:off x="4748801" y="1722899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8" name="Tabela 1"/>
          <p:cNvGraphicFramePr>
            <a:graphicFrameLocks noGrp="1"/>
          </p:cNvGraphicFramePr>
          <p:nvPr>
            <p:extLst/>
          </p:nvPr>
        </p:nvGraphicFramePr>
        <p:xfrm>
          <a:off x="154058" y="4010127"/>
          <a:ext cx="648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219" name="Retângulo 16"/>
          <p:cNvSpPr/>
          <p:nvPr/>
        </p:nvSpPr>
        <p:spPr>
          <a:xfrm>
            <a:off x="733583" y="374301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220" name="Retângulo 17"/>
          <p:cNvSpPr/>
          <p:nvPr/>
        </p:nvSpPr>
        <p:spPr>
          <a:xfrm>
            <a:off x="2892499" y="375242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221" name="Retângulo 20"/>
          <p:cNvSpPr/>
          <p:nvPr/>
        </p:nvSpPr>
        <p:spPr>
          <a:xfrm>
            <a:off x="5057189" y="374732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222" name="Conexão recta unidireccional 221"/>
          <p:cNvCxnSpPr/>
          <p:nvPr/>
        </p:nvCxnSpPr>
        <p:spPr>
          <a:xfrm flipV="1">
            <a:off x="160213" y="4131703"/>
            <a:ext cx="6465310" cy="14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62" name="Object 14"/>
          <p:cNvGraphicFramePr>
            <a:graphicFrameLocks noChangeAspect="1"/>
          </p:cNvGraphicFramePr>
          <p:nvPr>
            <p:extLst/>
          </p:nvPr>
        </p:nvGraphicFramePr>
        <p:xfrm>
          <a:off x="1525031" y="4272037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6" name="Equação" r:id="rId16" imgW="3352800" imgH="9448800" progId="Equation.3">
                  <p:embed/>
                </p:oleObj>
              </mc:Choice>
              <mc:Fallback>
                <p:oleObj name="Equação" r:id="rId16" imgW="3352800" imgH="9448800" progId="Equation.3">
                  <p:embed/>
                  <p:pic>
                    <p:nvPicPr>
                      <p:cNvPr id="0" name="Picture 8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031" y="4272037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3" name="Object 15"/>
          <p:cNvGraphicFramePr>
            <a:graphicFrameLocks noChangeAspect="1"/>
          </p:cNvGraphicFramePr>
          <p:nvPr>
            <p:extLst/>
          </p:nvPr>
        </p:nvGraphicFramePr>
        <p:xfrm>
          <a:off x="2233057" y="427521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7" name="Equação" r:id="rId18" imgW="3657600" imgH="9448800" progId="Equation.3">
                  <p:embed/>
                </p:oleObj>
              </mc:Choice>
              <mc:Fallback>
                <p:oleObj name="Equação" r:id="rId18" imgW="3657600" imgH="9448800" progId="Equation.3">
                  <p:embed/>
                  <p:pic>
                    <p:nvPicPr>
                      <p:cNvPr id="0" name="Picture 9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3057" y="427521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4" name="Object 16"/>
          <p:cNvGraphicFramePr>
            <a:graphicFrameLocks noChangeAspect="1"/>
          </p:cNvGraphicFramePr>
          <p:nvPr>
            <p:extLst/>
          </p:nvPr>
        </p:nvGraphicFramePr>
        <p:xfrm>
          <a:off x="2968070" y="428559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8" name="Equação" r:id="rId20" imgW="3352800" imgH="9448800" progId="Equation.3">
                  <p:embed/>
                </p:oleObj>
              </mc:Choice>
              <mc:Fallback>
                <p:oleObj name="Equação" r:id="rId20" imgW="3352800" imgH="9448800" progId="Equation.3">
                  <p:embed/>
                  <p:pic>
                    <p:nvPicPr>
                      <p:cNvPr id="0" name="Picture 9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070" y="428559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5" name="Object 17"/>
          <p:cNvGraphicFramePr>
            <a:graphicFrameLocks noChangeAspect="1"/>
          </p:cNvGraphicFramePr>
          <p:nvPr>
            <p:extLst/>
          </p:nvPr>
        </p:nvGraphicFramePr>
        <p:xfrm>
          <a:off x="3675472" y="4282806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9" name="Equação" r:id="rId22" imgW="3657600" imgH="9448800" progId="Equation.3">
                  <p:embed/>
                </p:oleObj>
              </mc:Choice>
              <mc:Fallback>
                <p:oleObj name="Equação" r:id="rId22" imgW="3657600" imgH="9448800" progId="Equation.3">
                  <p:embed/>
                  <p:pic>
                    <p:nvPicPr>
                      <p:cNvPr id="0" name="Picture 9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5472" y="4282806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6" name="Object 18"/>
          <p:cNvGraphicFramePr>
            <a:graphicFrameLocks noChangeAspect="1"/>
          </p:cNvGraphicFramePr>
          <p:nvPr>
            <p:extLst/>
          </p:nvPr>
        </p:nvGraphicFramePr>
        <p:xfrm>
          <a:off x="4409520" y="427928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0" name="Equação" r:id="rId24" imgW="3352800" imgH="9448800" progId="Equation.3">
                  <p:embed/>
                </p:oleObj>
              </mc:Choice>
              <mc:Fallback>
                <p:oleObj name="Equação" r:id="rId24" imgW="3352800" imgH="9448800" progId="Equation.3">
                  <p:embed/>
                  <p:pic>
                    <p:nvPicPr>
                      <p:cNvPr id="0" name="Picture 9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9520" y="427928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7" name="Object 19"/>
          <p:cNvGraphicFramePr>
            <a:graphicFrameLocks noChangeAspect="1"/>
          </p:cNvGraphicFramePr>
          <p:nvPr>
            <p:extLst/>
          </p:nvPr>
        </p:nvGraphicFramePr>
        <p:xfrm>
          <a:off x="5124517" y="429036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1" name="Equação" r:id="rId26" imgW="3657600" imgH="9448800" progId="Equation.3">
                  <p:embed/>
                </p:oleObj>
              </mc:Choice>
              <mc:Fallback>
                <p:oleObj name="Equação" r:id="rId26" imgW="3657600" imgH="9448800" progId="Equation.3">
                  <p:embed/>
                  <p:pic>
                    <p:nvPicPr>
                      <p:cNvPr id="0" name="Picture 9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4517" y="429036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" name="Object 20"/>
          <p:cNvGraphicFramePr>
            <a:graphicFrameLocks noChangeAspect="1"/>
          </p:cNvGraphicFramePr>
          <p:nvPr>
            <p:extLst/>
          </p:nvPr>
        </p:nvGraphicFramePr>
        <p:xfrm>
          <a:off x="790364" y="425754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2" name="Equação" r:id="rId28" imgW="3657600" imgH="9448800" progId="Equation.3">
                  <p:embed/>
                </p:oleObj>
              </mc:Choice>
              <mc:Fallback>
                <p:oleObj name="Equação" r:id="rId28" imgW="3657600" imgH="9448800" progId="Equation.3">
                  <p:embed/>
                  <p:pic>
                    <p:nvPicPr>
                      <p:cNvPr id="0" name="Picture 9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364" y="425754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" name="Grupo 224"/>
          <p:cNvGrpSpPr/>
          <p:nvPr/>
        </p:nvGrpSpPr>
        <p:grpSpPr>
          <a:xfrm>
            <a:off x="3582709" y="1910162"/>
            <a:ext cx="393652" cy="1008715"/>
            <a:chOff x="1210960" y="5813792"/>
            <a:chExt cx="393652" cy="1008715"/>
          </a:xfrm>
        </p:grpSpPr>
        <p:pic>
          <p:nvPicPr>
            <p:cNvPr id="202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4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6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934909" y="1887159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096755" y="1892910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579169" y="1901537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027079" y="1901536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484124" y="1901536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1" name="Grupo 230"/>
          <p:cNvGrpSpPr/>
          <p:nvPr/>
        </p:nvGrpSpPr>
        <p:grpSpPr>
          <a:xfrm>
            <a:off x="4114666" y="1907287"/>
            <a:ext cx="393652" cy="1008715"/>
            <a:chOff x="1210960" y="5813792"/>
            <a:chExt cx="393652" cy="1008715"/>
          </a:xfrm>
        </p:grpSpPr>
        <p:pic>
          <p:nvPicPr>
            <p:cNvPr id="232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4" name="Grupo 233"/>
          <p:cNvGrpSpPr/>
          <p:nvPr/>
        </p:nvGrpSpPr>
        <p:grpSpPr>
          <a:xfrm>
            <a:off x="4646610" y="1904419"/>
            <a:ext cx="393652" cy="1008715"/>
            <a:chOff x="1210960" y="5813792"/>
            <a:chExt cx="393652" cy="1008715"/>
          </a:xfrm>
        </p:grpSpPr>
        <p:pic>
          <p:nvPicPr>
            <p:cNvPr id="235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7" name="Grupo 236"/>
          <p:cNvGrpSpPr/>
          <p:nvPr/>
        </p:nvGrpSpPr>
        <p:grpSpPr>
          <a:xfrm>
            <a:off x="5152676" y="1910177"/>
            <a:ext cx="393652" cy="1008715"/>
            <a:chOff x="1210960" y="5813792"/>
            <a:chExt cx="393652" cy="1008715"/>
          </a:xfrm>
        </p:grpSpPr>
        <p:pic>
          <p:nvPicPr>
            <p:cNvPr id="238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9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070" name="Object 22"/>
          <p:cNvGraphicFramePr>
            <a:graphicFrameLocks noChangeAspect="1"/>
          </p:cNvGraphicFramePr>
          <p:nvPr>
            <p:extLst/>
          </p:nvPr>
        </p:nvGraphicFramePr>
        <p:xfrm>
          <a:off x="5842198" y="4294181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3" name="Equação" r:id="rId31" imgW="3657600" imgH="9448800" progId="Equation.3">
                  <p:embed/>
                </p:oleObj>
              </mc:Choice>
              <mc:Fallback>
                <p:oleObj name="Equação" r:id="rId31" imgW="3657600" imgH="9448800" progId="Equation.3">
                  <p:embed/>
                  <p:pic>
                    <p:nvPicPr>
                      <p:cNvPr id="0" name="Picture 9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198" y="4294181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1" name="Object 23"/>
          <p:cNvGraphicFramePr>
            <a:graphicFrameLocks noChangeAspect="1"/>
          </p:cNvGraphicFramePr>
          <p:nvPr>
            <p:extLst/>
          </p:nvPr>
        </p:nvGraphicFramePr>
        <p:xfrm>
          <a:off x="5833490" y="1294945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4" name="Equação" r:id="rId33" imgW="152280" imgH="393480" progId="Equation.3">
                  <p:embed/>
                </p:oleObj>
              </mc:Choice>
              <mc:Fallback>
                <p:oleObj name="Equação" r:id="rId33" imgW="152280" imgH="393480" progId="Equation.3">
                  <p:embed/>
                  <p:pic>
                    <p:nvPicPr>
                      <p:cNvPr id="0" name="Picture 9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490" y="1294945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" name="Seta para baixo 253"/>
          <p:cNvSpPr/>
          <p:nvPr/>
        </p:nvSpPr>
        <p:spPr>
          <a:xfrm>
            <a:off x="5823516" y="1724224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9" name="Grupo 258"/>
          <p:cNvGrpSpPr/>
          <p:nvPr/>
        </p:nvGrpSpPr>
        <p:grpSpPr>
          <a:xfrm>
            <a:off x="5615177" y="1895599"/>
            <a:ext cx="593760" cy="1008715"/>
            <a:chOff x="5733393" y="5324771"/>
            <a:chExt cx="593760" cy="1008715"/>
          </a:xfrm>
        </p:grpSpPr>
        <p:grpSp>
          <p:nvGrpSpPr>
            <p:cNvPr id="255" name="Grupo 254"/>
            <p:cNvGrpSpPr/>
            <p:nvPr/>
          </p:nvGrpSpPr>
          <p:grpSpPr>
            <a:xfrm>
              <a:off x="5733393" y="5324771"/>
              <a:ext cx="393652" cy="1008715"/>
              <a:chOff x="1210960" y="5813792"/>
              <a:chExt cx="393652" cy="1008715"/>
            </a:xfrm>
          </p:grpSpPr>
          <p:pic>
            <p:nvPicPr>
              <p:cNvPr id="256" name="Picture 13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1210960" y="5816667"/>
                <a:ext cx="198120" cy="1005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7" name="Picture 13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1406492" y="5813792"/>
                <a:ext cx="198120" cy="1005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8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6129033" y="5326096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4" name="Grupo 263"/>
          <p:cNvGrpSpPr/>
          <p:nvPr/>
        </p:nvGrpSpPr>
        <p:grpSpPr>
          <a:xfrm>
            <a:off x="4882775" y="4712061"/>
            <a:ext cx="582627" cy="1157770"/>
            <a:chOff x="673392" y="8108189"/>
            <a:chExt cx="582627" cy="1157770"/>
          </a:xfrm>
        </p:grpSpPr>
        <p:pic>
          <p:nvPicPr>
            <p:cNvPr id="242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2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5" name="Grupo 264"/>
          <p:cNvGrpSpPr/>
          <p:nvPr/>
        </p:nvGrpSpPr>
        <p:grpSpPr>
          <a:xfrm>
            <a:off x="5615620" y="4712061"/>
            <a:ext cx="582627" cy="1746165"/>
            <a:chOff x="673392" y="8108189"/>
            <a:chExt cx="582627" cy="1746165"/>
          </a:xfrm>
        </p:grpSpPr>
        <p:pic>
          <p:nvPicPr>
            <p:cNvPr id="266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7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8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9278354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9" name="Grupo 268"/>
          <p:cNvGrpSpPr/>
          <p:nvPr/>
        </p:nvGrpSpPr>
        <p:grpSpPr>
          <a:xfrm>
            <a:off x="4192336" y="4713386"/>
            <a:ext cx="582627" cy="1157770"/>
            <a:chOff x="673392" y="8108189"/>
            <a:chExt cx="582627" cy="1157770"/>
          </a:xfrm>
        </p:grpSpPr>
        <p:pic>
          <p:nvPicPr>
            <p:cNvPr id="270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1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2" name="Grupo 271"/>
          <p:cNvGrpSpPr/>
          <p:nvPr/>
        </p:nvGrpSpPr>
        <p:grpSpPr>
          <a:xfrm>
            <a:off x="3454191" y="4706760"/>
            <a:ext cx="582627" cy="1157770"/>
            <a:chOff x="673392" y="8108189"/>
            <a:chExt cx="582627" cy="1157770"/>
          </a:xfrm>
        </p:grpSpPr>
        <p:pic>
          <p:nvPicPr>
            <p:cNvPr id="273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6526" y="473193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4283" y="470145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02040" y="4702784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845" y="470410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Seta para baixo 193">
            <a:extLst>
              <a:ext uri="{FF2B5EF4-FFF2-40B4-BE49-F238E27FC236}">
                <a16:creationId xmlns:a16="http://schemas.microsoft.com/office/drawing/2014/main" id="{C78ED034-A253-4CCB-957D-DC61BB3860F4}"/>
              </a:ext>
            </a:extLst>
          </p:cNvPr>
          <p:cNvSpPr/>
          <p:nvPr/>
        </p:nvSpPr>
        <p:spPr>
          <a:xfrm>
            <a:off x="5262455" y="1720787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eta para baixo 190">
            <a:extLst>
              <a:ext uri="{FF2B5EF4-FFF2-40B4-BE49-F238E27FC236}">
                <a16:creationId xmlns:a16="http://schemas.microsoft.com/office/drawing/2014/main" id="{47DA1997-EA69-4D77-BA11-8552DC3C92AD}"/>
              </a:ext>
            </a:extLst>
          </p:cNvPr>
          <p:cNvSpPr/>
          <p:nvPr/>
        </p:nvSpPr>
        <p:spPr>
          <a:xfrm>
            <a:off x="3091063" y="1712360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eta para baixo 190">
            <a:extLst>
              <a:ext uri="{FF2B5EF4-FFF2-40B4-BE49-F238E27FC236}">
                <a16:creationId xmlns:a16="http://schemas.microsoft.com/office/drawing/2014/main" id="{2458AF71-557F-4745-A10A-D3929A1EDAD3}"/>
              </a:ext>
            </a:extLst>
          </p:cNvPr>
          <p:cNvSpPr/>
          <p:nvPr/>
        </p:nvSpPr>
        <p:spPr>
          <a:xfrm>
            <a:off x="942649" y="1705629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" name="Object 2">
            <a:extLst>
              <a:ext uri="{FF2B5EF4-FFF2-40B4-BE49-F238E27FC236}">
                <a16:creationId xmlns:a16="http://schemas.microsoft.com/office/drawing/2014/main" id="{B5AD9B48-7B77-423A-BD90-5EB9F0E46C4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72068" y="127738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5" name="Equação" r:id="rId36" imgW="152280" imgH="393480" progId="Equation.3">
                  <p:embed/>
                </p:oleObj>
              </mc:Choice>
              <mc:Fallback>
                <p:oleObj name="Equação" r:id="rId36" imgW="152280" imgH="393480" progId="Equation.3">
                  <p:embed/>
                  <p:pic>
                    <p:nvPicPr>
                      <p:cNvPr id="0" name="Picture 9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068" y="127738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" name="Object 5">
            <a:extLst>
              <a:ext uri="{FF2B5EF4-FFF2-40B4-BE49-F238E27FC236}">
                <a16:creationId xmlns:a16="http://schemas.microsoft.com/office/drawing/2014/main" id="{2D70CB03-5D28-40E0-AB71-C5D3B5BD4C9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128817" y="1305251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6" name="Equação" r:id="rId38" imgW="152280" imgH="393480" progId="Equation.3">
                  <p:embed/>
                </p:oleObj>
              </mc:Choice>
              <mc:Fallback>
                <p:oleObj name="Equação" r:id="rId38" imgW="152280" imgH="393480" progId="Equation.3">
                  <p:embed/>
                  <p:pic>
                    <p:nvPicPr>
                      <p:cNvPr id="0" name="Picture 9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817" y="1305251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" name="Object 5">
            <a:extLst>
              <a:ext uri="{FF2B5EF4-FFF2-40B4-BE49-F238E27FC236}">
                <a16:creationId xmlns:a16="http://schemas.microsoft.com/office/drawing/2014/main" id="{7FF0D26E-2831-49C3-BEF8-12C882ECFE1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289086" y="1275439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7" name="Equação" r:id="rId40" imgW="152280" imgH="393480" progId="Equation.3">
                  <p:embed/>
                </p:oleObj>
              </mc:Choice>
              <mc:Fallback>
                <p:oleObj name="Equação" r:id="rId40" imgW="152280" imgH="393480" progId="Equation.3">
                  <p:embed/>
                  <p:pic>
                    <p:nvPicPr>
                      <p:cNvPr id="0" name="Picture 9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086" y="1275439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1" name="CaixaDeTexto 200">
            <a:extLst>
              <a:ext uri="{FF2B5EF4-FFF2-40B4-BE49-F238E27FC236}">
                <a16:creationId xmlns:a16="http://schemas.microsoft.com/office/drawing/2014/main" id="{4D7B1C9D-6B7F-4292-B94F-611044BB448A}"/>
              </a:ext>
            </a:extLst>
          </p:cNvPr>
          <p:cNvSpPr txBox="1"/>
          <p:nvPr/>
        </p:nvSpPr>
        <p:spPr>
          <a:xfrm>
            <a:off x="189271" y="6540392"/>
            <a:ext cx="6334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Sombreia, em cada situação, uma porção correspondente à fração indicada.</a:t>
            </a:r>
          </a:p>
        </p:txBody>
      </p:sp>
      <p:pic>
        <p:nvPicPr>
          <p:cNvPr id="205" name="Imagem 204">
            <a:extLst>
              <a:ext uri="{FF2B5EF4-FFF2-40B4-BE49-F238E27FC236}">
                <a16:creationId xmlns:a16="http://schemas.microsoft.com/office/drawing/2014/main" id="{CF1B1065-43C1-4483-8971-F76BD95A5145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40000">
            <a:off x="340712" y="7044511"/>
            <a:ext cx="1038267" cy="965878"/>
          </a:xfrm>
          <a:prstGeom prst="rect">
            <a:avLst/>
          </a:prstGeom>
        </p:spPr>
      </p:pic>
      <p:pic>
        <p:nvPicPr>
          <p:cNvPr id="206" name="Imagem 205">
            <a:extLst>
              <a:ext uri="{FF2B5EF4-FFF2-40B4-BE49-F238E27FC236}">
                <a16:creationId xmlns:a16="http://schemas.microsoft.com/office/drawing/2014/main" id="{216DF402-5B1A-46E9-8C3F-FB396ED322F6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40000">
            <a:off x="1370494" y="7044511"/>
            <a:ext cx="1038267" cy="965878"/>
          </a:xfrm>
          <a:prstGeom prst="rect">
            <a:avLst/>
          </a:prstGeom>
        </p:spPr>
      </p:pic>
      <p:pic>
        <p:nvPicPr>
          <p:cNvPr id="207" name="Imagem 206">
            <a:extLst>
              <a:ext uri="{FF2B5EF4-FFF2-40B4-BE49-F238E27FC236}">
                <a16:creationId xmlns:a16="http://schemas.microsoft.com/office/drawing/2014/main" id="{4FA27724-76E1-4127-9DB7-D727FC6181C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3123402" y="7111798"/>
            <a:ext cx="971899" cy="834389"/>
          </a:xfrm>
          <a:prstGeom prst="rect">
            <a:avLst/>
          </a:prstGeom>
        </p:spPr>
      </p:pic>
      <p:pic>
        <p:nvPicPr>
          <p:cNvPr id="208" name="Imagem 207">
            <a:extLst>
              <a:ext uri="{FF2B5EF4-FFF2-40B4-BE49-F238E27FC236}">
                <a16:creationId xmlns:a16="http://schemas.microsoft.com/office/drawing/2014/main" id="{0EA30F85-4457-483C-BDC2-A95D9153D225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106" y="8550045"/>
            <a:ext cx="1065875" cy="923644"/>
          </a:xfrm>
          <a:prstGeom prst="rect">
            <a:avLst/>
          </a:prstGeom>
        </p:spPr>
      </p:pic>
      <p:pic>
        <p:nvPicPr>
          <p:cNvPr id="209" name="Imagem 208">
            <a:extLst>
              <a:ext uri="{FF2B5EF4-FFF2-40B4-BE49-F238E27FC236}">
                <a16:creationId xmlns:a16="http://schemas.microsoft.com/office/drawing/2014/main" id="{C5E56D97-211D-40AA-8D91-99A548BEAC76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7073" y="8550045"/>
            <a:ext cx="1065875" cy="923644"/>
          </a:xfrm>
          <a:prstGeom prst="rect">
            <a:avLst/>
          </a:prstGeom>
        </p:spPr>
      </p:pic>
      <p:grpSp>
        <p:nvGrpSpPr>
          <p:cNvPr id="210" name="Grupo 209">
            <a:extLst>
              <a:ext uri="{FF2B5EF4-FFF2-40B4-BE49-F238E27FC236}">
                <a16:creationId xmlns:a16="http://schemas.microsoft.com/office/drawing/2014/main" id="{29F73A75-8347-4E4F-8D6E-E40CD192BA90}"/>
              </a:ext>
            </a:extLst>
          </p:cNvPr>
          <p:cNvGrpSpPr>
            <a:grpSpLocks noChangeAspect="1"/>
          </p:cNvGrpSpPr>
          <p:nvPr/>
        </p:nvGrpSpPr>
        <p:grpSpPr>
          <a:xfrm>
            <a:off x="3517915" y="8525492"/>
            <a:ext cx="913127" cy="913127"/>
            <a:chOff x="5163552" y="1071563"/>
            <a:chExt cx="4320000" cy="4320000"/>
          </a:xfrm>
        </p:grpSpPr>
        <p:cxnSp>
          <p:nvCxnSpPr>
            <p:cNvPr id="211" name="Conexão reta 11">
              <a:extLst>
                <a:ext uri="{FF2B5EF4-FFF2-40B4-BE49-F238E27FC236}">
                  <a16:creationId xmlns:a16="http://schemas.microsoft.com/office/drawing/2014/main" id="{BA0016AF-F6CC-4BCA-8DD5-31D6F95BB95D}"/>
                </a:ext>
              </a:extLst>
            </p:cNvPr>
            <p:cNvCxnSpPr>
              <a:stCxn id="212" idx="1"/>
              <a:endCxn id="212" idx="3"/>
            </p:cNvCxnSpPr>
            <p:nvPr/>
          </p:nvCxnSpPr>
          <p:spPr>
            <a:xfrm>
              <a:off x="5163552" y="3231563"/>
              <a:ext cx="43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2" name="Retângulo 211">
              <a:extLst>
                <a:ext uri="{FF2B5EF4-FFF2-40B4-BE49-F238E27FC236}">
                  <a16:creationId xmlns:a16="http://schemas.microsoft.com/office/drawing/2014/main" id="{5E50EE39-B131-42B8-8CD1-CFBF825938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63552" y="1071563"/>
              <a:ext cx="4320000" cy="432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13" name="Conexão reta 19">
              <a:extLst>
                <a:ext uri="{FF2B5EF4-FFF2-40B4-BE49-F238E27FC236}">
                  <a16:creationId xmlns:a16="http://schemas.microsoft.com/office/drawing/2014/main" id="{DD43C79C-50C2-45A0-8F4E-4D3318EE4F41}"/>
                </a:ext>
              </a:extLst>
            </p:cNvPr>
            <p:cNvCxnSpPr/>
            <p:nvPr/>
          </p:nvCxnSpPr>
          <p:spPr>
            <a:xfrm>
              <a:off x="6890418" y="1071563"/>
              <a:ext cx="0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Conexão reta 20">
              <a:extLst>
                <a:ext uri="{FF2B5EF4-FFF2-40B4-BE49-F238E27FC236}">
                  <a16:creationId xmlns:a16="http://schemas.microsoft.com/office/drawing/2014/main" id="{646BBC96-32D2-4589-94A9-D62ECE5A07A5}"/>
                </a:ext>
              </a:extLst>
            </p:cNvPr>
            <p:cNvCxnSpPr/>
            <p:nvPr/>
          </p:nvCxnSpPr>
          <p:spPr>
            <a:xfrm>
              <a:off x="7740318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Conexão reta 21">
              <a:extLst>
                <a:ext uri="{FF2B5EF4-FFF2-40B4-BE49-F238E27FC236}">
                  <a16:creationId xmlns:a16="http://schemas.microsoft.com/office/drawing/2014/main" id="{12FFC76D-1F21-4B70-97EB-567F3C4FE970}"/>
                </a:ext>
              </a:extLst>
            </p:cNvPr>
            <p:cNvCxnSpPr/>
            <p:nvPr/>
          </p:nvCxnSpPr>
          <p:spPr>
            <a:xfrm>
              <a:off x="6026985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Conexão reta 22">
              <a:extLst>
                <a:ext uri="{FF2B5EF4-FFF2-40B4-BE49-F238E27FC236}">
                  <a16:creationId xmlns:a16="http://schemas.microsoft.com/office/drawing/2014/main" id="{15C62712-DA92-4238-BB03-A803589C305C}"/>
                </a:ext>
              </a:extLst>
            </p:cNvPr>
            <p:cNvCxnSpPr/>
            <p:nvPr/>
          </p:nvCxnSpPr>
          <p:spPr>
            <a:xfrm>
              <a:off x="8614280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7" name="Grupo 216">
            <a:extLst>
              <a:ext uri="{FF2B5EF4-FFF2-40B4-BE49-F238E27FC236}">
                <a16:creationId xmlns:a16="http://schemas.microsoft.com/office/drawing/2014/main" id="{51DDA1B9-C8CC-4259-8595-54AD1499F061}"/>
              </a:ext>
            </a:extLst>
          </p:cNvPr>
          <p:cNvGrpSpPr>
            <a:grpSpLocks noChangeAspect="1"/>
          </p:cNvGrpSpPr>
          <p:nvPr/>
        </p:nvGrpSpPr>
        <p:grpSpPr>
          <a:xfrm>
            <a:off x="4678385" y="8525493"/>
            <a:ext cx="913127" cy="913127"/>
            <a:chOff x="5163552" y="1071563"/>
            <a:chExt cx="4320000" cy="4320000"/>
          </a:xfrm>
        </p:grpSpPr>
        <p:cxnSp>
          <p:nvCxnSpPr>
            <p:cNvPr id="223" name="Conexão reta 11">
              <a:extLst>
                <a:ext uri="{FF2B5EF4-FFF2-40B4-BE49-F238E27FC236}">
                  <a16:creationId xmlns:a16="http://schemas.microsoft.com/office/drawing/2014/main" id="{3088B80D-FEC2-462C-B630-4FAE17F05DB6}"/>
                </a:ext>
              </a:extLst>
            </p:cNvPr>
            <p:cNvCxnSpPr>
              <a:stCxn id="240" idx="1"/>
              <a:endCxn id="240" idx="3"/>
            </p:cNvCxnSpPr>
            <p:nvPr/>
          </p:nvCxnSpPr>
          <p:spPr>
            <a:xfrm>
              <a:off x="5163552" y="3231563"/>
              <a:ext cx="43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0" name="Retângulo 239">
              <a:extLst>
                <a:ext uri="{FF2B5EF4-FFF2-40B4-BE49-F238E27FC236}">
                  <a16:creationId xmlns:a16="http://schemas.microsoft.com/office/drawing/2014/main" id="{D55C526F-EDE6-4F5D-80D7-A26D406BB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63552" y="1071563"/>
              <a:ext cx="4320000" cy="432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41" name="Conexão reta 240">
              <a:extLst>
                <a:ext uri="{FF2B5EF4-FFF2-40B4-BE49-F238E27FC236}">
                  <a16:creationId xmlns:a16="http://schemas.microsoft.com/office/drawing/2014/main" id="{1078465D-D454-490B-AE56-13DC0EC18565}"/>
                </a:ext>
              </a:extLst>
            </p:cNvPr>
            <p:cNvCxnSpPr/>
            <p:nvPr/>
          </p:nvCxnSpPr>
          <p:spPr>
            <a:xfrm>
              <a:off x="6890418" y="1071563"/>
              <a:ext cx="0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Conexão reta 242">
              <a:extLst>
                <a:ext uri="{FF2B5EF4-FFF2-40B4-BE49-F238E27FC236}">
                  <a16:creationId xmlns:a16="http://schemas.microsoft.com/office/drawing/2014/main" id="{31DCC46C-9B4C-4841-AA33-9E216AA05A3D}"/>
                </a:ext>
              </a:extLst>
            </p:cNvPr>
            <p:cNvCxnSpPr/>
            <p:nvPr/>
          </p:nvCxnSpPr>
          <p:spPr>
            <a:xfrm>
              <a:off x="7740318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Conexão reta 243">
              <a:extLst>
                <a:ext uri="{FF2B5EF4-FFF2-40B4-BE49-F238E27FC236}">
                  <a16:creationId xmlns:a16="http://schemas.microsoft.com/office/drawing/2014/main" id="{6D3C3756-A18A-44D1-B93A-0B49C4BA7603}"/>
                </a:ext>
              </a:extLst>
            </p:cNvPr>
            <p:cNvCxnSpPr/>
            <p:nvPr/>
          </p:nvCxnSpPr>
          <p:spPr>
            <a:xfrm>
              <a:off x="6026985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Conexão reta 244">
              <a:extLst>
                <a:ext uri="{FF2B5EF4-FFF2-40B4-BE49-F238E27FC236}">
                  <a16:creationId xmlns:a16="http://schemas.microsoft.com/office/drawing/2014/main" id="{FF9DC14B-3B1E-4D00-82CF-1F17D5799984}"/>
                </a:ext>
              </a:extLst>
            </p:cNvPr>
            <p:cNvCxnSpPr/>
            <p:nvPr/>
          </p:nvCxnSpPr>
          <p:spPr>
            <a:xfrm>
              <a:off x="8614280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6" name="Imagem 245">
            <a:extLst>
              <a:ext uri="{FF2B5EF4-FFF2-40B4-BE49-F238E27FC236}">
                <a16:creationId xmlns:a16="http://schemas.microsoft.com/office/drawing/2014/main" id="{0B109530-6AA6-4794-A8C2-AB8C38CB90EE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0000">
            <a:off x="4150730" y="7110172"/>
            <a:ext cx="971899" cy="834389"/>
          </a:xfrm>
          <a:prstGeom prst="rect">
            <a:avLst/>
          </a:prstGeom>
        </p:spPr>
      </p:pic>
      <p:pic>
        <p:nvPicPr>
          <p:cNvPr id="247" name="Imagem 246">
            <a:extLst>
              <a:ext uri="{FF2B5EF4-FFF2-40B4-BE49-F238E27FC236}">
                <a16:creationId xmlns:a16="http://schemas.microsoft.com/office/drawing/2014/main" id="{EE325C4F-B345-4606-8250-077ABC0A0828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5173613" y="7110374"/>
            <a:ext cx="971899" cy="834389"/>
          </a:xfrm>
          <a:prstGeom prst="rect">
            <a:avLst/>
          </a:prstGeom>
        </p:spPr>
      </p:pic>
      <p:graphicFrame>
        <p:nvGraphicFramePr>
          <p:cNvPr id="248" name="Tabela 247">
            <a:extLst>
              <a:ext uri="{FF2B5EF4-FFF2-40B4-BE49-F238E27FC236}">
                <a16:creationId xmlns:a16="http://schemas.microsoft.com/office/drawing/2014/main" id="{9B30FD21-F4E8-4F6A-9EB1-95EA9F2224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89415" y="72081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9" name="Tabela 248">
            <a:extLst>
              <a:ext uri="{FF2B5EF4-FFF2-40B4-BE49-F238E27FC236}">
                <a16:creationId xmlns:a16="http://schemas.microsoft.com/office/drawing/2014/main" id="{CC5D2CD1-E766-4DB9-A6DE-C04B1248900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189288" y="724600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68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0" name="Tabela 249">
            <a:extLst>
              <a:ext uri="{FF2B5EF4-FFF2-40B4-BE49-F238E27FC236}">
                <a16:creationId xmlns:a16="http://schemas.microsoft.com/office/drawing/2014/main" id="{723DDA44-06F5-442B-9ED5-319615042DC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94252" y="874724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1" name="Tabela 250">
            <a:extLst>
              <a:ext uri="{FF2B5EF4-FFF2-40B4-BE49-F238E27FC236}">
                <a16:creationId xmlns:a16="http://schemas.microsoft.com/office/drawing/2014/main" id="{EFF6D6B5-7F38-438D-9491-4F6EF0E0E2A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64692" y="8586992"/>
          <a:ext cx="383601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6" name="Retângulo 11"/>
          <p:cNvSpPr/>
          <p:nvPr/>
        </p:nvSpPr>
        <p:spPr>
          <a:xfrm>
            <a:off x="205624" y="6972162"/>
            <a:ext cx="32510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7" name="Retângulo 11"/>
          <p:cNvSpPr/>
          <p:nvPr/>
        </p:nvSpPr>
        <p:spPr>
          <a:xfrm>
            <a:off x="3000262" y="6946936"/>
            <a:ext cx="33343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8" name="Retângulo 11"/>
          <p:cNvSpPr/>
          <p:nvPr/>
        </p:nvSpPr>
        <p:spPr>
          <a:xfrm>
            <a:off x="2992815" y="8351602"/>
            <a:ext cx="33343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9" name="Retângulo 11"/>
          <p:cNvSpPr/>
          <p:nvPr/>
        </p:nvSpPr>
        <p:spPr>
          <a:xfrm>
            <a:off x="179437" y="8415189"/>
            <a:ext cx="31502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1769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0120" y="5344451"/>
            <a:ext cx="633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Continua as sequências. Sombreia as figuras de modo a representar a fração respetiva.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28063" y="259045"/>
            <a:ext cx="6334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Rodeia a fração que corresponde à parte pintada das figuras.</a:t>
            </a:r>
          </a:p>
        </p:txBody>
      </p:sp>
      <p:graphicFrame>
        <p:nvGraphicFramePr>
          <p:cNvPr id="58" name="Tabela 57"/>
          <p:cNvGraphicFramePr>
            <a:graphicFrameLocks noGrp="1"/>
          </p:cNvGraphicFramePr>
          <p:nvPr>
            <p:extLst/>
          </p:nvPr>
        </p:nvGraphicFramePr>
        <p:xfrm>
          <a:off x="363187" y="731159"/>
          <a:ext cx="6186310" cy="452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13">
                  <a:extLst>
                    <a:ext uri="{9D8B030D-6E8A-4147-A177-3AD203B41FA5}">
                      <a16:colId xmlns:a16="http://schemas.microsoft.com/office/drawing/2014/main" val="2433067249"/>
                    </a:ext>
                  </a:extLst>
                </a:gridCol>
                <a:gridCol w="1527075">
                  <a:extLst>
                    <a:ext uri="{9D8B030D-6E8A-4147-A177-3AD203B41FA5}">
                      <a16:colId xmlns:a16="http://schemas.microsoft.com/office/drawing/2014/main" val="1544710294"/>
                    </a:ext>
                  </a:extLst>
                </a:gridCol>
                <a:gridCol w="4174122">
                  <a:extLst>
                    <a:ext uri="{9D8B030D-6E8A-4147-A177-3AD203B41FA5}">
                      <a16:colId xmlns:a16="http://schemas.microsoft.com/office/drawing/2014/main" val="2988802659"/>
                    </a:ext>
                  </a:extLst>
                </a:gridCol>
              </a:tblGrid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153820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255476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725005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7601708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993675"/>
                  </a:ext>
                </a:extLst>
              </a:tr>
            </a:tbl>
          </a:graphicData>
        </a:graphic>
      </p:graphicFrame>
      <p:pic>
        <p:nvPicPr>
          <p:cNvPr id="59" name="Imagem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69" y="771081"/>
            <a:ext cx="798423" cy="804517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32" y="1712746"/>
            <a:ext cx="775252" cy="775252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84" y="3473460"/>
            <a:ext cx="801187" cy="807350"/>
          </a:xfrm>
          <a:prstGeom prst="rect">
            <a:avLst/>
          </a:prstGeom>
        </p:spPr>
      </p:pic>
      <p:graphicFrame>
        <p:nvGraphicFramePr>
          <p:cNvPr id="63" name="Tabela 12"/>
          <p:cNvGraphicFramePr>
            <a:graphicFrameLocks noGrp="1"/>
          </p:cNvGraphicFramePr>
          <p:nvPr>
            <p:extLst/>
          </p:nvPr>
        </p:nvGraphicFramePr>
        <p:xfrm>
          <a:off x="3902066" y="75495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4" name="Tabela 12"/>
          <p:cNvGraphicFramePr>
            <a:graphicFrameLocks noGrp="1"/>
          </p:cNvGraphicFramePr>
          <p:nvPr>
            <p:extLst/>
          </p:nvPr>
        </p:nvGraphicFramePr>
        <p:xfrm>
          <a:off x="2969515" y="75939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5" name="Tabela 12"/>
          <p:cNvGraphicFramePr>
            <a:graphicFrameLocks noGrp="1"/>
          </p:cNvGraphicFramePr>
          <p:nvPr>
            <p:extLst/>
          </p:nvPr>
        </p:nvGraphicFramePr>
        <p:xfrm>
          <a:off x="4810987" y="751496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6" name="Tabela 12"/>
          <p:cNvGraphicFramePr>
            <a:graphicFrameLocks noGrp="1"/>
          </p:cNvGraphicFramePr>
          <p:nvPr>
            <p:extLst/>
          </p:nvPr>
        </p:nvGraphicFramePr>
        <p:xfrm>
          <a:off x="5768196" y="75938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/>
          </p:nvPr>
        </p:nvGraphicFramePr>
        <p:xfrm>
          <a:off x="3906518" y="174582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/>
          </p:nvPr>
        </p:nvGraphicFramePr>
        <p:xfrm>
          <a:off x="2973967" y="1750264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12"/>
          <p:cNvGraphicFramePr>
            <a:graphicFrameLocks noGrp="1"/>
          </p:cNvGraphicFramePr>
          <p:nvPr>
            <p:extLst/>
          </p:nvPr>
        </p:nvGraphicFramePr>
        <p:xfrm>
          <a:off x="4815439" y="174237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0" name="Tabela 12"/>
          <p:cNvGraphicFramePr>
            <a:graphicFrameLocks noGrp="1"/>
          </p:cNvGraphicFramePr>
          <p:nvPr>
            <p:extLst/>
          </p:nvPr>
        </p:nvGraphicFramePr>
        <p:xfrm>
          <a:off x="5772648" y="1750263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1" name="Tabela 12"/>
          <p:cNvGraphicFramePr>
            <a:graphicFrameLocks noGrp="1"/>
          </p:cNvGraphicFramePr>
          <p:nvPr>
            <p:extLst/>
          </p:nvPr>
        </p:nvGraphicFramePr>
        <p:xfrm>
          <a:off x="3947957" y="268738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2" name="Tabela 12"/>
          <p:cNvGraphicFramePr>
            <a:graphicFrameLocks noGrp="1"/>
          </p:cNvGraphicFramePr>
          <p:nvPr>
            <p:extLst/>
          </p:nvPr>
        </p:nvGraphicFramePr>
        <p:xfrm>
          <a:off x="3015406" y="269181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12"/>
          <p:cNvGraphicFramePr>
            <a:graphicFrameLocks noGrp="1"/>
          </p:cNvGraphicFramePr>
          <p:nvPr>
            <p:extLst/>
          </p:nvPr>
        </p:nvGraphicFramePr>
        <p:xfrm>
          <a:off x="4856878" y="2683921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67270"/>
              </p:ext>
            </p:extLst>
          </p:nvPr>
        </p:nvGraphicFramePr>
        <p:xfrm>
          <a:off x="5737112" y="2667154"/>
          <a:ext cx="35494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12"/>
          <p:cNvGraphicFramePr>
            <a:graphicFrameLocks noGrp="1"/>
          </p:cNvGraphicFramePr>
          <p:nvPr>
            <p:extLst/>
          </p:nvPr>
        </p:nvGraphicFramePr>
        <p:xfrm>
          <a:off x="3935628" y="3587504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12"/>
          <p:cNvGraphicFramePr>
            <a:graphicFrameLocks noGrp="1"/>
          </p:cNvGraphicFramePr>
          <p:nvPr>
            <p:extLst/>
          </p:nvPr>
        </p:nvGraphicFramePr>
        <p:xfrm>
          <a:off x="3003077" y="359193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12"/>
          <p:cNvGraphicFramePr>
            <a:graphicFrameLocks noGrp="1"/>
          </p:cNvGraphicFramePr>
          <p:nvPr>
            <p:extLst/>
          </p:nvPr>
        </p:nvGraphicFramePr>
        <p:xfrm>
          <a:off x="4844549" y="358404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12"/>
          <p:cNvGraphicFramePr>
            <a:graphicFrameLocks noGrp="1"/>
          </p:cNvGraphicFramePr>
          <p:nvPr>
            <p:extLst/>
          </p:nvPr>
        </p:nvGraphicFramePr>
        <p:xfrm>
          <a:off x="5801758" y="3591938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12"/>
          <p:cNvGraphicFramePr>
            <a:graphicFrameLocks noGrp="1"/>
          </p:cNvGraphicFramePr>
          <p:nvPr>
            <p:extLst/>
          </p:nvPr>
        </p:nvGraphicFramePr>
        <p:xfrm>
          <a:off x="3940080" y="454138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12"/>
          <p:cNvGraphicFramePr>
            <a:graphicFrameLocks noGrp="1"/>
          </p:cNvGraphicFramePr>
          <p:nvPr>
            <p:extLst/>
          </p:nvPr>
        </p:nvGraphicFramePr>
        <p:xfrm>
          <a:off x="3007529" y="454582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432822"/>
              </p:ext>
            </p:extLst>
          </p:nvPr>
        </p:nvGraphicFramePr>
        <p:xfrm>
          <a:off x="4802490" y="4541385"/>
          <a:ext cx="374868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12"/>
          <p:cNvGraphicFramePr>
            <a:graphicFrameLocks noGrp="1"/>
          </p:cNvGraphicFramePr>
          <p:nvPr>
            <p:extLst/>
          </p:nvPr>
        </p:nvGraphicFramePr>
        <p:xfrm>
          <a:off x="5806210" y="454581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4" name="Imagem 8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4478" y="759389"/>
            <a:ext cx="795072" cy="800168"/>
          </a:xfrm>
          <a:prstGeom prst="rect">
            <a:avLst/>
          </a:prstGeom>
        </p:spPr>
      </p:pic>
      <p:pic>
        <p:nvPicPr>
          <p:cNvPr id="85" name="Imagem 8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4838" y="1707543"/>
            <a:ext cx="754351" cy="756000"/>
          </a:xfrm>
          <a:prstGeom prst="rect">
            <a:avLst/>
          </a:prstGeom>
        </p:spPr>
      </p:pic>
      <p:pic>
        <p:nvPicPr>
          <p:cNvPr id="86" name="Imagem 8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1350" y="3485491"/>
            <a:ext cx="786987" cy="792000"/>
          </a:xfrm>
          <a:prstGeom prst="rect">
            <a:avLst/>
          </a:prstGeom>
        </p:spPr>
      </p:pic>
      <p:pic>
        <p:nvPicPr>
          <p:cNvPr id="93" name="Imagem 9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4651" y="2584471"/>
            <a:ext cx="1743075" cy="390525"/>
          </a:xfrm>
          <a:prstGeom prst="rect">
            <a:avLst/>
          </a:prstGeom>
        </p:spPr>
      </p:pic>
      <p:pic>
        <p:nvPicPr>
          <p:cNvPr id="94" name="Imagem 93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5772" y="3017484"/>
            <a:ext cx="1733550" cy="390525"/>
          </a:xfrm>
          <a:prstGeom prst="rect">
            <a:avLst/>
          </a:prstGeom>
        </p:spPr>
      </p:pic>
      <p:pic>
        <p:nvPicPr>
          <p:cNvPr id="95" name="Imagem 94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651" y="4417642"/>
            <a:ext cx="1733550" cy="390525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009" y="4851300"/>
            <a:ext cx="1743075" cy="381000"/>
          </a:xfrm>
          <a:prstGeom prst="rect">
            <a:avLst/>
          </a:prstGeom>
        </p:spPr>
      </p:pic>
      <p:graphicFrame>
        <p:nvGraphicFramePr>
          <p:cNvPr id="61" name="Tabela 60"/>
          <p:cNvGraphicFramePr>
            <a:graphicFrameLocks noGrp="1"/>
          </p:cNvGraphicFramePr>
          <p:nvPr/>
        </p:nvGraphicFramePr>
        <p:xfrm>
          <a:off x="473150" y="5725633"/>
          <a:ext cx="5948916" cy="388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8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440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0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3" name="Objecto 82"/>
          <p:cNvGraphicFramePr>
            <a:graphicFrameLocks noChangeAspect="1"/>
          </p:cNvGraphicFramePr>
          <p:nvPr/>
        </p:nvGraphicFramePr>
        <p:xfrm>
          <a:off x="842188" y="5875338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" name="Equação" r:id="rId16" imgW="64312800" imgH="10363200" progId="Equation.3">
                  <p:embed/>
                </p:oleObj>
              </mc:Choice>
              <mc:Fallback>
                <p:oleObj name="Equação" r:id="rId16" imgW="64312800" imgH="10363200" progId="Equation.3">
                  <p:embed/>
                  <p:pic>
                    <p:nvPicPr>
                      <p:cNvPr id="0" name="Picture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188" y="5875338"/>
                        <a:ext cx="4124325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/>
          </p:nvPr>
        </p:nvGraphicFramePr>
        <p:xfrm>
          <a:off x="665163" y="7772400"/>
          <a:ext cx="555625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3" name="Equação" r:id="rId18" imgW="3606480" imgH="431640" progId="Equation.3">
                  <p:embed/>
                </p:oleObj>
              </mc:Choice>
              <mc:Fallback>
                <p:oleObj name="Equação" r:id="rId18" imgW="3606480" imgH="431640" progId="Equation.3">
                  <p:embed/>
                  <p:pic>
                    <p:nvPicPr>
                      <p:cNvPr id="0" name="Picture 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7772400"/>
                        <a:ext cx="555625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0" name="Grupo 199"/>
          <p:cNvGrpSpPr/>
          <p:nvPr/>
        </p:nvGrpSpPr>
        <p:grpSpPr>
          <a:xfrm>
            <a:off x="667857" y="6524845"/>
            <a:ext cx="4467667" cy="1063256"/>
            <a:chOff x="667857" y="6524845"/>
            <a:chExt cx="4467667" cy="1063256"/>
          </a:xfrm>
        </p:grpSpPr>
        <p:grpSp>
          <p:nvGrpSpPr>
            <p:cNvPr id="87" name="Grupo 86"/>
            <p:cNvGrpSpPr/>
            <p:nvPr/>
          </p:nvGrpSpPr>
          <p:grpSpPr>
            <a:xfrm>
              <a:off x="667857" y="6549655"/>
              <a:ext cx="576151" cy="340242"/>
              <a:chOff x="3429000" y="4200188"/>
              <a:chExt cx="2457450" cy="1071900"/>
            </a:xfrm>
          </p:grpSpPr>
          <p:sp>
            <p:nvSpPr>
              <p:cNvPr id="88" name="Fluxograma: decisão 87"/>
              <p:cNvSpPr/>
              <p:nvPr/>
            </p:nvSpPr>
            <p:spPr>
              <a:xfrm>
                <a:off x="3429000" y="4200188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89" name="Conexão reta 18"/>
              <p:cNvCxnSpPr>
                <a:stCxn id="88" idx="0"/>
                <a:endCxn id="88" idx="2"/>
              </p:cNvCxnSpPr>
              <p:nvPr/>
            </p:nvCxnSpPr>
            <p:spPr>
              <a:xfrm>
                <a:off x="4657725" y="4200188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upo 89"/>
            <p:cNvGrpSpPr/>
            <p:nvPr/>
          </p:nvGrpSpPr>
          <p:grpSpPr>
            <a:xfrm>
              <a:off x="1468843" y="6542567"/>
              <a:ext cx="576151" cy="340242"/>
              <a:chOff x="3429000" y="4200188"/>
              <a:chExt cx="2457450" cy="1071900"/>
            </a:xfrm>
          </p:grpSpPr>
          <p:sp>
            <p:nvSpPr>
              <p:cNvPr id="91" name="Fluxograma: decisão 90"/>
              <p:cNvSpPr/>
              <p:nvPr/>
            </p:nvSpPr>
            <p:spPr>
              <a:xfrm>
                <a:off x="3429000" y="4200188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92" name="Conexão reta 18"/>
              <p:cNvCxnSpPr>
                <a:stCxn id="91" idx="0"/>
                <a:endCxn id="91" idx="2"/>
              </p:cNvCxnSpPr>
              <p:nvPr/>
            </p:nvCxnSpPr>
            <p:spPr>
              <a:xfrm>
                <a:off x="4657725" y="4200188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upo 102"/>
            <p:cNvGrpSpPr/>
            <p:nvPr/>
          </p:nvGrpSpPr>
          <p:grpSpPr>
            <a:xfrm>
              <a:off x="2273374" y="6539022"/>
              <a:ext cx="583239" cy="698205"/>
              <a:chOff x="1996928" y="6049924"/>
              <a:chExt cx="583239" cy="698205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2004016" y="6407887"/>
                <a:ext cx="576151" cy="340242"/>
                <a:chOff x="3429000" y="4200188"/>
                <a:chExt cx="2457450" cy="1071900"/>
              </a:xfrm>
            </p:grpSpPr>
            <p:sp>
              <p:nvSpPr>
                <p:cNvPr id="98" name="Fluxograma: decisão 97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99" name="Conexão reta 18"/>
                <p:cNvCxnSpPr>
                  <a:stCxn id="98" idx="0"/>
                  <a:endCxn id="98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upo 99"/>
              <p:cNvGrpSpPr/>
              <p:nvPr/>
            </p:nvGrpSpPr>
            <p:grpSpPr>
              <a:xfrm>
                <a:off x="1996928" y="604992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1" name="Fluxograma: decisão 100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02" name="Conexão reta 18"/>
                <p:cNvCxnSpPr>
                  <a:stCxn id="101" idx="0"/>
                  <a:endCxn id="101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upo 103"/>
            <p:cNvGrpSpPr/>
            <p:nvPr/>
          </p:nvGrpSpPr>
          <p:grpSpPr>
            <a:xfrm>
              <a:off x="3042463" y="6531934"/>
              <a:ext cx="583239" cy="698205"/>
              <a:chOff x="1996928" y="6049924"/>
              <a:chExt cx="583239" cy="698205"/>
            </a:xfrm>
          </p:grpSpPr>
          <p:grpSp>
            <p:nvGrpSpPr>
              <p:cNvPr id="105" name="Grupo 96"/>
              <p:cNvGrpSpPr/>
              <p:nvPr/>
            </p:nvGrpSpPr>
            <p:grpSpPr>
              <a:xfrm>
                <a:off x="2004016" y="6407887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9" name="Fluxograma: decisão 108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10" name="Conexão reta 18"/>
                <p:cNvCxnSpPr>
                  <a:stCxn id="109" idx="0"/>
                  <a:endCxn id="109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" name="Grupo 99"/>
              <p:cNvGrpSpPr/>
              <p:nvPr/>
            </p:nvGrpSpPr>
            <p:grpSpPr>
              <a:xfrm>
                <a:off x="1996928" y="604992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7" name="Fluxograma: decisão 106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08" name="Conexão reta 18"/>
                <p:cNvCxnSpPr>
                  <a:stCxn id="107" idx="0"/>
                  <a:endCxn id="107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1" name="Grupo 120"/>
            <p:cNvGrpSpPr/>
            <p:nvPr/>
          </p:nvGrpSpPr>
          <p:grpSpPr>
            <a:xfrm>
              <a:off x="3747756" y="6524845"/>
              <a:ext cx="586782" cy="1059712"/>
              <a:chOff x="3279924" y="5854994"/>
              <a:chExt cx="586782" cy="1059712"/>
            </a:xfrm>
          </p:grpSpPr>
          <p:grpSp>
            <p:nvGrpSpPr>
              <p:cNvPr id="111" name="Grupo 110"/>
              <p:cNvGrpSpPr/>
              <p:nvPr/>
            </p:nvGrpSpPr>
            <p:grpSpPr>
              <a:xfrm>
                <a:off x="3279924" y="6216501"/>
                <a:ext cx="583239" cy="698205"/>
                <a:chOff x="1996928" y="6049924"/>
                <a:chExt cx="583239" cy="698205"/>
              </a:xfrm>
            </p:grpSpPr>
            <p:grpSp>
              <p:nvGrpSpPr>
                <p:cNvPr id="112" name="Grupo 96"/>
                <p:cNvGrpSpPr/>
                <p:nvPr/>
              </p:nvGrpSpPr>
              <p:grpSpPr>
                <a:xfrm>
                  <a:off x="2004016" y="6407887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16" name="Fluxograma: decisão 115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17" name="Conexão reta 18"/>
                  <p:cNvCxnSpPr>
                    <a:stCxn id="116" idx="0"/>
                    <a:endCxn id="116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upo 99"/>
                <p:cNvGrpSpPr/>
                <p:nvPr/>
              </p:nvGrpSpPr>
              <p:grpSpPr>
                <a:xfrm>
                  <a:off x="1996928" y="6049924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14" name="Fluxograma: decisão 113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15" name="Conexão reta 18"/>
                  <p:cNvCxnSpPr>
                    <a:stCxn id="114" idx="0"/>
                    <a:endCxn id="114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8" name="Grupo 117"/>
              <p:cNvGrpSpPr/>
              <p:nvPr/>
            </p:nvGrpSpPr>
            <p:grpSpPr>
              <a:xfrm>
                <a:off x="3290555" y="585499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19" name="Fluxograma: decisão 118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20" name="Conexão reta 18"/>
                <p:cNvCxnSpPr>
                  <a:stCxn id="119" idx="0"/>
                  <a:endCxn id="119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2" name="Grupo 121"/>
            <p:cNvGrpSpPr/>
            <p:nvPr/>
          </p:nvGrpSpPr>
          <p:grpSpPr>
            <a:xfrm>
              <a:off x="4548742" y="6528389"/>
              <a:ext cx="586782" cy="1059712"/>
              <a:chOff x="3279924" y="5854994"/>
              <a:chExt cx="586782" cy="1059712"/>
            </a:xfrm>
          </p:grpSpPr>
          <p:grpSp>
            <p:nvGrpSpPr>
              <p:cNvPr id="123" name="Grupo 110"/>
              <p:cNvGrpSpPr/>
              <p:nvPr/>
            </p:nvGrpSpPr>
            <p:grpSpPr>
              <a:xfrm>
                <a:off x="3279924" y="6216501"/>
                <a:ext cx="583239" cy="698205"/>
                <a:chOff x="1996928" y="6049924"/>
                <a:chExt cx="583239" cy="698205"/>
              </a:xfrm>
            </p:grpSpPr>
            <p:grpSp>
              <p:nvGrpSpPr>
                <p:cNvPr id="127" name="Grupo 96"/>
                <p:cNvGrpSpPr/>
                <p:nvPr/>
              </p:nvGrpSpPr>
              <p:grpSpPr>
                <a:xfrm>
                  <a:off x="2004016" y="6407887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31" name="Fluxograma: decisão 130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32" name="Conexão reta 18"/>
                  <p:cNvCxnSpPr>
                    <a:stCxn id="131" idx="0"/>
                    <a:endCxn id="131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8" name="Grupo 99"/>
                <p:cNvGrpSpPr/>
                <p:nvPr/>
              </p:nvGrpSpPr>
              <p:grpSpPr>
                <a:xfrm>
                  <a:off x="1996928" y="6049924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29" name="Fluxograma: decisão 128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30" name="Conexão reta 18"/>
                  <p:cNvCxnSpPr>
                    <a:stCxn id="129" idx="0"/>
                    <a:endCxn id="129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4" name="Grupo 117"/>
              <p:cNvGrpSpPr/>
              <p:nvPr/>
            </p:nvGrpSpPr>
            <p:grpSpPr>
              <a:xfrm>
                <a:off x="3290555" y="585499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25" name="Fluxograma: decisão 124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26" name="Conexão reta 18"/>
                <p:cNvCxnSpPr>
                  <a:stCxn id="125" idx="0"/>
                  <a:endCxn id="125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EE294E5-FBD4-4FA9-85F3-DF894054C737}"/>
              </a:ext>
            </a:extLst>
          </p:cNvPr>
          <p:cNvGrpSpPr/>
          <p:nvPr/>
        </p:nvGrpSpPr>
        <p:grpSpPr>
          <a:xfrm>
            <a:off x="467489" y="8459140"/>
            <a:ext cx="5934246" cy="1104000"/>
            <a:chOff x="467489" y="8459140"/>
            <a:chExt cx="5934246" cy="1104000"/>
          </a:xfrm>
        </p:grpSpPr>
        <p:grpSp>
          <p:nvGrpSpPr>
            <p:cNvPr id="133" name="Grupo 132"/>
            <p:cNvGrpSpPr/>
            <p:nvPr/>
          </p:nvGrpSpPr>
          <p:grpSpPr>
            <a:xfrm>
              <a:off x="467489" y="8515848"/>
              <a:ext cx="576000" cy="342000"/>
              <a:chOff x="3381375" y="4922044"/>
              <a:chExt cx="2457450" cy="1071900"/>
            </a:xfrm>
          </p:grpSpPr>
          <p:sp>
            <p:nvSpPr>
              <p:cNvPr id="134" name="Fluxograma: decisão 133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35" name="Conexão reta 24"/>
              <p:cNvCxnSpPr>
                <a:stCxn id="134" idx="0"/>
                <a:endCxn id="134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exão reta 25"/>
              <p:cNvCxnSpPr>
                <a:stCxn id="134" idx="1"/>
                <a:endCxn id="134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upo 136"/>
            <p:cNvGrpSpPr/>
            <p:nvPr/>
          </p:nvGrpSpPr>
          <p:grpSpPr>
            <a:xfrm>
              <a:off x="1141253" y="8508759"/>
              <a:ext cx="576000" cy="342000"/>
              <a:chOff x="3381375" y="4922044"/>
              <a:chExt cx="2457450" cy="1071900"/>
            </a:xfrm>
          </p:grpSpPr>
          <p:sp>
            <p:nvSpPr>
              <p:cNvPr id="138" name="Fluxograma: decisão 137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39" name="Conexão reta 24"/>
              <p:cNvCxnSpPr>
                <a:stCxn id="138" idx="0"/>
                <a:endCxn id="138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xão reta 25"/>
              <p:cNvCxnSpPr>
                <a:stCxn id="138" idx="1"/>
                <a:endCxn id="138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o 140"/>
            <p:cNvGrpSpPr/>
            <p:nvPr/>
          </p:nvGrpSpPr>
          <p:grpSpPr>
            <a:xfrm>
              <a:off x="1782936" y="8491038"/>
              <a:ext cx="576000" cy="342000"/>
              <a:chOff x="3381375" y="4922044"/>
              <a:chExt cx="2457450" cy="1071900"/>
            </a:xfrm>
          </p:grpSpPr>
          <p:sp>
            <p:nvSpPr>
              <p:cNvPr id="142" name="Fluxograma: decisão 141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43" name="Conexão reta 24"/>
              <p:cNvCxnSpPr>
                <a:stCxn id="142" idx="0"/>
                <a:endCxn id="142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xão reta 25"/>
              <p:cNvCxnSpPr>
                <a:stCxn id="142" idx="1"/>
                <a:endCxn id="142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upo 144"/>
            <p:cNvGrpSpPr/>
            <p:nvPr/>
          </p:nvGrpSpPr>
          <p:grpSpPr>
            <a:xfrm>
              <a:off x="2510238" y="8494582"/>
              <a:ext cx="576000" cy="342000"/>
              <a:chOff x="3381375" y="4922044"/>
              <a:chExt cx="2457450" cy="1071900"/>
            </a:xfrm>
          </p:grpSpPr>
          <p:sp>
            <p:nvSpPr>
              <p:cNvPr id="146" name="Fluxograma: decisão 145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47" name="Conexão reta 24"/>
              <p:cNvCxnSpPr>
                <a:stCxn id="146" idx="0"/>
                <a:endCxn id="146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exão reta 25"/>
              <p:cNvCxnSpPr>
                <a:stCxn id="146" idx="1"/>
                <a:endCxn id="146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upo 156"/>
            <p:cNvGrpSpPr/>
            <p:nvPr/>
          </p:nvGrpSpPr>
          <p:grpSpPr>
            <a:xfrm>
              <a:off x="3162553" y="8487494"/>
              <a:ext cx="586633" cy="714139"/>
              <a:chOff x="3310490" y="8466228"/>
              <a:chExt cx="586633" cy="714139"/>
            </a:xfrm>
          </p:grpSpPr>
          <p:grpSp>
            <p:nvGrpSpPr>
              <p:cNvPr id="149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50" name="Fluxograma: decisão 149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51" name="Conexão reta 24"/>
                <p:cNvCxnSpPr>
                  <a:stCxn id="150" idx="0"/>
                  <a:endCxn id="150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exão reta 25"/>
                <p:cNvCxnSpPr>
                  <a:stCxn id="150" idx="1"/>
                  <a:endCxn id="150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54" name="Fluxograma: decisão 153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55" name="Conexão reta 24"/>
                <p:cNvCxnSpPr>
                  <a:stCxn id="154" idx="0"/>
                  <a:endCxn id="154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Conexão reta 25"/>
                <p:cNvCxnSpPr>
                  <a:stCxn id="154" idx="1"/>
                  <a:endCxn id="154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8" name="Grupo 157"/>
            <p:cNvGrpSpPr/>
            <p:nvPr/>
          </p:nvGrpSpPr>
          <p:grpSpPr>
            <a:xfrm>
              <a:off x="3819908" y="8480405"/>
              <a:ext cx="586633" cy="714139"/>
              <a:chOff x="3310490" y="8466228"/>
              <a:chExt cx="586633" cy="714139"/>
            </a:xfrm>
          </p:grpSpPr>
          <p:grpSp>
            <p:nvGrpSpPr>
              <p:cNvPr id="159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64" name="Fluxograma: decisão 163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65" name="Conexão reta 24"/>
                <p:cNvCxnSpPr>
                  <a:stCxn id="164" idx="0"/>
                  <a:endCxn id="164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Conexão reta 25"/>
                <p:cNvCxnSpPr>
                  <a:stCxn id="164" idx="1"/>
                  <a:endCxn id="164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61" name="Fluxograma: decisão 160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62" name="Conexão reta 24"/>
                <p:cNvCxnSpPr>
                  <a:stCxn id="161" idx="0"/>
                  <a:endCxn id="161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exão reta 25"/>
                <p:cNvCxnSpPr>
                  <a:stCxn id="161" idx="1"/>
                  <a:endCxn id="161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7" name="Grupo 166"/>
            <p:cNvGrpSpPr/>
            <p:nvPr/>
          </p:nvGrpSpPr>
          <p:grpSpPr>
            <a:xfrm>
              <a:off x="4482487" y="8483949"/>
              <a:ext cx="586633" cy="714139"/>
              <a:chOff x="3310490" y="8466228"/>
              <a:chExt cx="586633" cy="714139"/>
            </a:xfrm>
          </p:grpSpPr>
          <p:grpSp>
            <p:nvGrpSpPr>
              <p:cNvPr id="168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3" name="Fluxograma: decisão 172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74" name="Conexão reta 24"/>
                <p:cNvCxnSpPr>
                  <a:stCxn id="173" idx="0"/>
                  <a:endCxn id="173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Conexão reta 25"/>
                <p:cNvCxnSpPr>
                  <a:stCxn id="173" idx="1"/>
                  <a:endCxn id="173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0" name="Fluxograma: decisão 169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71" name="Conexão reta 24"/>
                <p:cNvCxnSpPr>
                  <a:stCxn id="170" idx="0"/>
                  <a:endCxn id="170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Conexão reta 25"/>
                <p:cNvCxnSpPr>
                  <a:stCxn id="170" idx="1"/>
                  <a:endCxn id="170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6" name="Grupo 175"/>
            <p:cNvGrpSpPr/>
            <p:nvPr/>
          </p:nvGrpSpPr>
          <p:grpSpPr>
            <a:xfrm>
              <a:off x="5145486" y="8477692"/>
              <a:ext cx="586633" cy="714139"/>
              <a:chOff x="3310490" y="8466228"/>
              <a:chExt cx="586633" cy="714139"/>
            </a:xfrm>
          </p:grpSpPr>
          <p:grpSp>
            <p:nvGrpSpPr>
              <p:cNvPr id="177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82" name="Fluxograma: decisão 181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83" name="Conexão reta 24"/>
                <p:cNvCxnSpPr>
                  <a:stCxn id="182" idx="0"/>
                  <a:endCxn id="182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Conexão reta 25"/>
                <p:cNvCxnSpPr>
                  <a:stCxn id="182" idx="1"/>
                  <a:endCxn id="182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9" name="Fluxograma: decisão 178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80" name="Conexão reta 24"/>
                <p:cNvCxnSpPr>
                  <a:stCxn id="179" idx="0"/>
                  <a:endCxn id="179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Conexão reta 25"/>
                <p:cNvCxnSpPr>
                  <a:stCxn id="179" idx="1"/>
                  <a:endCxn id="179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8" name="Grupo 197"/>
            <p:cNvGrpSpPr/>
            <p:nvPr/>
          </p:nvGrpSpPr>
          <p:grpSpPr>
            <a:xfrm>
              <a:off x="5808015" y="8459140"/>
              <a:ext cx="593720" cy="1104000"/>
              <a:chOff x="5855216" y="8437874"/>
              <a:chExt cx="593720" cy="1104000"/>
            </a:xfrm>
          </p:grpSpPr>
          <p:grpSp>
            <p:nvGrpSpPr>
              <p:cNvPr id="185" name="Grupo 184"/>
              <p:cNvGrpSpPr/>
              <p:nvPr/>
            </p:nvGrpSpPr>
            <p:grpSpPr>
              <a:xfrm>
                <a:off x="5855216" y="8437874"/>
                <a:ext cx="586633" cy="714139"/>
                <a:chOff x="3310490" y="8466228"/>
                <a:chExt cx="586633" cy="714139"/>
              </a:xfrm>
            </p:grpSpPr>
            <p:grpSp>
              <p:nvGrpSpPr>
                <p:cNvPr id="186" name="Grupo 148"/>
                <p:cNvGrpSpPr/>
                <p:nvPr/>
              </p:nvGrpSpPr>
              <p:grpSpPr>
                <a:xfrm>
                  <a:off x="3310490" y="8466228"/>
                  <a:ext cx="576000" cy="342000"/>
                  <a:chOff x="3381375" y="4922044"/>
                  <a:chExt cx="2457450" cy="1071900"/>
                </a:xfrm>
              </p:grpSpPr>
              <p:sp>
                <p:nvSpPr>
                  <p:cNvPr id="191" name="Fluxograma: decisão 190"/>
                  <p:cNvSpPr/>
                  <p:nvPr/>
                </p:nvSpPr>
                <p:spPr>
                  <a:xfrm>
                    <a:off x="3381375" y="4922044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92" name="Conexão reta 24"/>
                  <p:cNvCxnSpPr>
                    <a:stCxn id="191" idx="0"/>
                    <a:endCxn id="191" idx="2"/>
                  </p:cNvCxnSpPr>
                  <p:nvPr/>
                </p:nvCxnSpPr>
                <p:spPr>
                  <a:xfrm>
                    <a:off x="4610100" y="4922044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exão reta 25"/>
                  <p:cNvCxnSpPr>
                    <a:stCxn id="191" idx="1"/>
                    <a:endCxn id="191" idx="3"/>
                  </p:cNvCxnSpPr>
                  <p:nvPr/>
                </p:nvCxnSpPr>
                <p:spPr>
                  <a:xfrm>
                    <a:off x="3381375" y="5457994"/>
                    <a:ext cx="245745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7" name="Grupo 152"/>
                <p:cNvGrpSpPr/>
                <p:nvPr/>
              </p:nvGrpSpPr>
              <p:grpSpPr>
                <a:xfrm>
                  <a:off x="3321123" y="8838367"/>
                  <a:ext cx="576000" cy="342000"/>
                  <a:chOff x="3381375" y="4922044"/>
                  <a:chExt cx="2457450" cy="1071900"/>
                </a:xfrm>
              </p:grpSpPr>
              <p:sp>
                <p:nvSpPr>
                  <p:cNvPr id="188" name="Fluxograma: decisão 187"/>
                  <p:cNvSpPr/>
                  <p:nvPr/>
                </p:nvSpPr>
                <p:spPr>
                  <a:xfrm>
                    <a:off x="3381375" y="4922044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89" name="Conexão reta 24"/>
                  <p:cNvCxnSpPr>
                    <a:stCxn id="188" idx="0"/>
                    <a:endCxn id="188" idx="2"/>
                  </p:cNvCxnSpPr>
                  <p:nvPr/>
                </p:nvCxnSpPr>
                <p:spPr>
                  <a:xfrm>
                    <a:off x="4610100" y="4922044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exão reta 25"/>
                  <p:cNvCxnSpPr>
                    <a:stCxn id="188" idx="1"/>
                    <a:endCxn id="188" idx="3"/>
                  </p:cNvCxnSpPr>
                  <p:nvPr/>
                </p:nvCxnSpPr>
                <p:spPr>
                  <a:xfrm>
                    <a:off x="3381375" y="5457994"/>
                    <a:ext cx="245745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4" name="Grupo 193"/>
              <p:cNvGrpSpPr/>
              <p:nvPr/>
            </p:nvGrpSpPr>
            <p:grpSpPr>
              <a:xfrm>
                <a:off x="5872936" y="9199874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95" name="Fluxograma: decisão 194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96" name="Conexão reta 24"/>
                <p:cNvCxnSpPr>
                  <a:stCxn id="195" idx="0"/>
                  <a:endCxn id="195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Conexão reta 25"/>
                <p:cNvCxnSpPr>
                  <a:stCxn id="195" idx="1"/>
                  <a:endCxn id="195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069699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47089"/>
            <a:ext cx="5935045" cy="307777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equivalentes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02494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160858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15449" y="1594040"/>
            <a:ext cx="64499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 os espaços em branco de modo a escreveres frações que representam a mesma porção do todo.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51287"/>
            <a:ext cx="419764" cy="551224"/>
          </a:xfrm>
          <a:prstGeom prst="rect">
            <a:avLst/>
          </a:prstGeom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83519"/>
              </p:ext>
            </p:extLst>
          </p:nvPr>
        </p:nvGraphicFramePr>
        <p:xfrm>
          <a:off x="680848" y="2424803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277438" y="2317115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50807"/>
              </p:ext>
            </p:extLst>
          </p:nvPr>
        </p:nvGraphicFramePr>
        <p:xfrm>
          <a:off x="680846" y="2944023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69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48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811905"/>
              </p:ext>
            </p:extLst>
          </p:nvPr>
        </p:nvGraphicFramePr>
        <p:xfrm>
          <a:off x="680845" y="3474393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954380"/>
              </p:ext>
            </p:extLst>
          </p:nvPr>
        </p:nvGraphicFramePr>
        <p:xfrm>
          <a:off x="5166868" y="301724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5391786" y="3123823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5700762" y="3027618"/>
            <a:ext cx="490250" cy="588854"/>
            <a:chOff x="308243" y="2365369"/>
            <a:chExt cx="490250" cy="588854"/>
          </a:xfrm>
        </p:grpSpPr>
        <p:sp>
          <p:nvSpPr>
            <p:cNvPr id="1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594763"/>
              </p:ext>
            </p:extLst>
          </p:nvPr>
        </p:nvGraphicFramePr>
        <p:xfrm>
          <a:off x="680847" y="412640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0" name="Retângulo 19"/>
          <p:cNvSpPr/>
          <p:nvPr/>
        </p:nvSpPr>
        <p:spPr>
          <a:xfrm>
            <a:off x="273429" y="4018714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151074"/>
              </p:ext>
            </p:extLst>
          </p:nvPr>
        </p:nvGraphicFramePr>
        <p:xfrm>
          <a:off x="5166867" y="471884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etângulo 21"/>
          <p:cNvSpPr/>
          <p:nvPr/>
        </p:nvSpPr>
        <p:spPr>
          <a:xfrm>
            <a:off x="5391785" y="482542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5700761" y="4729217"/>
            <a:ext cx="490250" cy="588854"/>
            <a:chOff x="308243" y="2365369"/>
            <a:chExt cx="490250" cy="588854"/>
          </a:xfrm>
        </p:grpSpPr>
        <p:sp>
          <p:nvSpPr>
            <p:cNvPr id="2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520564"/>
              </p:ext>
            </p:extLst>
          </p:nvPr>
        </p:nvGraphicFramePr>
        <p:xfrm>
          <a:off x="680847" y="464562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41027"/>
              </p:ext>
            </p:extLst>
          </p:nvPr>
        </p:nvGraphicFramePr>
        <p:xfrm>
          <a:off x="680846" y="5165750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37606"/>
              </p:ext>
            </p:extLst>
          </p:nvPr>
        </p:nvGraphicFramePr>
        <p:xfrm>
          <a:off x="680846" y="582825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0" name="Retângulo 29"/>
          <p:cNvSpPr/>
          <p:nvPr/>
        </p:nvSpPr>
        <p:spPr>
          <a:xfrm>
            <a:off x="283046" y="5720564"/>
            <a:ext cx="31450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c)</a:t>
            </a:r>
          </a:p>
        </p:txBody>
      </p:sp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289509"/>
              </p:ext>
            </p:extLst>
          </p:nvPr>
        </p:nvGraphicFramePr>
        <p:xfrm>
          <a:off x="5166866" y="64206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tângulo 31"/>
          <p:cNvSpPr/>
          <p:nvPr/>
        </p:nvSpPr>
        <p:spPr>
          <a:xfrm>
            <a:off x="5391784" y="652727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3" name="Grupo 32"/>
          <p:cNvGrpSpPr/>
          <p:nvPr/>
        </p:nvGrpSpPr>
        <p:grpSpPr>
          <a:xfrm>
            <a:off x="5700760" y="6431067"/>
            <a:ext cx="490250" cy="588854"/>
            <a:chOff x="308243" y="2365369"/>
            <a:chExt cx="490250" cy="588854"/>
          </a:xfrm>
        </p:grpSpPr>
        <p:sp>
          <p:nvSpPr>
            <p:cNvPr id="3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469575"/>
              </p:ext>
            </p:extLst>
          </p:nvPr>
        </p:nvGraphicFramePr>
        <p:xfrm>
          <a:off x="680846" y="6376966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47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819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9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025213"/>
              </p:ext>
            </p:extLst>
          </p:nvPr>
        </p:nvGraphicFramePr>
        <p:xfrm>
          <a:off x="680845" y="6950280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9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9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9" name="Retângulo 38"/>
          <p:cNvSpPr/>
          <p:nvPr/>
        </p:nvSpPr>
        <p:spPr>
          <a:xfrm>
            <a:off x="261779" y="7486555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561738"/>
              </p:ext>
            </p:extLst>
          </p:nvPr>
        </p:nvGraphicFramePr>
        <p:xfrm>
          <a:off x="680845" y="7601729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92170"/>
              </p:ext>
            </p:extLst>
          </p:nvPr>
        </p:nvGraphicFramePr>
        <p:xfrm>
          <a:off x="680845" y="8139898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951423"/>
              </p:ext>
            </p:extLst>
          </p:nvPr>
        </p:nvGraphicFramePr>
        <p:xfrm>
          <a:off x="680845" y="8678067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1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92443"/>
              </p:ext>
            </p:extLst>
          </p:nvPr>
        </p:nvGraphicFramePr>
        <p:xfrm>
          <a:off x="680844" y="9216236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4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03143"/>
              </p:ext>
            </p:extLst>
          </p:nvPr>
        </p:nvGraphicFramePr>
        <p:xfrm>
          <a:off x="4918803" y="848390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Retângulo 44"/>
          <p:cNvSpPr/>
          <p:nvPr/>
        </p:nvSpPr>
        <p:spPr>
          <a:xfrm>
            <a:off x="5143721" y="859048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46" name="Grupo 45"/>
          <p:cNvGrpSpPr/>
          <p:nvPr/>
        </p:nvGrpSpPr>
        <p:grpSpPr>
          <a:xfrm>
            <a:off x="5452697" y="8494281"/>
            <a:ext cx="490250" cy="588854"/>
            <a:chOff x="308243" y="2365369"/>
            <a:chExt cx="490250" cy="588854"/>
          </a:xfrm>
        </p:grpSpPr>
        <p:sp>
          <p:nvSpPr>
            <p:cNvPr id="47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50" name="Retângulo 49"/>
          <p:cNvSpPr/>
          <p:nvPr/>
        </p:nvSpPr>
        <p:spPr>
          <a:xfrm>
            <a:off x="5907407" y="858881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51" name="Grupo 50"/>
          <p:cNvGrpSpPr/>
          <p:nvPr/>
        </p:nvGrpSpPr>
        <p:grpSpPr>
          <a:xfrm>
            <a:off x="6216383" y="8492611"/>
            <a:ext cx="490250" cy="588854"/>
            <a:chOff x="308243" y="2365369"/>
            <a:chExt cx="490250" cy="588854"/>
          </a:xfrm>
        </p:grpSpPr>
        <p:sp>
          <p:nvSpPr>
            <p:cNvPr id="5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84957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63304" y="110860"/>
            <a:ext cx="65087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Observa as tiras de frações unitárias (frações com numerador 1) e completa as igualdades ao lado. 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7269"/>
              </p:ext>
            </p:extLst>
          </p:nvPr>
        </p:nvGraphicFramePr>
        <p:xfrm>
          <a:off x="878550" y="804461"/>
          <a:ext cx="4097391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324472" y="718296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816029"/>
              </p:ext>
            </p:extLst>
          </p:nvPr>
        </p:nvGraphicFramePr>
        <p:xfrm>
          <a:off x="878400" y="1268686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57661"/>
              </p:ext>
            </p:extLst>
          </p:nvPr>
        </p:nvGraphicFramePr>
        <p:xfrm>
          <a:off x="878546" y="1739882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04654"/>
              </p:ext>
            </p:extLst>
          </p:nvPr>
        </p:nvGraphicFramePr>
        <p:xfrm>
          <a:off x="5364568" y="167476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5589486" y="173249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302948" y="232097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64756"/>
              </p:ext>
            </p:extLst>
          </p:nvPr>
        </p:nvGraphicFramePr>
        <p:xfrm>
          <a:off x="878546" y="2453337"/>
          <a:ext cx="4097391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512819"/>
              </p:ext>
            </p:extLst>
          </p:nvPr>
        </p:nvGraphicFramePr>
        <p:xfrm>
          <a:off x="878546" y="2922926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610232"/>
              </p:ext>
            </p:extLst>
          </p:nvPr>
        </p:nvGraphicFramePr>
        <p:xfrm>
          <a:off x="878545" y="3391414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1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205752"/>
              </p:ext>
            </p:extLst>
          </p:nvPr>
        </p:nvGraphicFramePr>
        <p:xfrm>
          <a:off x="878545" y="3856262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4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30085"/>
              </p:ext>
            </p:extLst>
          </p:nvPr>
        </p:nvGraphicFramePr>
        <p:xfrm>
          <a:off x="1428319" y="127469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89837"/>
              </p:ext>
            </p:extLst>
          </p:nvPr>
        </p:nvGraphicFramePr>
        <p:xfrm>
          <a:off x="2824681" y="127723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7" name="Tabe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36787"/>
              </p:ext>
            </p:extLst>
          </p:nvPr>
        </p:nvGraphicFramePr>
        <p:xfrm>
          <a:off x="4221043" y="128914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433106"/>
              </p:ext>
            </p:extLst>
          </p:nvPr>
        </p:nvGraphicFramePr>
        <p:xfrm>
          <a:off x="1109932" y="177063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34119"/>
              </p:ext>
            </p:extLst>
          </p:nvPr>
        </p:nvGraphicFramePr>
        <p:xfrm>
          <a:off x="1772274" y="176973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18743"/>
              </p:ext>
            </p:extLst>
          </p:nvPr>
        </p:nvGraphicFramePr>
        <p:xfrm>
          <a:off x="2504299" y="177122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1" name="Tabela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35823"/>
              </p:ext>
            </p:extLst>
          </p:nvPr>
        </p:nvGraphicFramePr>
        <p:xfrm>
          <a:off x="3177125" y="177143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2" name="Tabela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085478"/>
              </p:ext>
            </p:extLst>
          </p:nvPr>
        </p:nvGraphicFramePr>
        <p:xfrm>
          <a:off x="3872620" y="176162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Tabel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873656"/>
              </p:ext>
            </p:extLst>
          </p:nvPr>
        </p:nvGraphicFramePr>
        <p:xfrm>
          <a:off x="4531321" y="176162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4" name="Retângulo 63"/>
          <p:cNvSpPr/>
          <p:nvPr/>
        </p:nvSpPr>
        <p:spPr>
          <a:xfrm>
            <a:off x="5603750" y="91435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5327449" y="97661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5904017" y="853135"/>
            <a:ext cx="490250" cy="626509"/>
            <a:chOff x="5753349" y="2320119"/>
            <a:chExt cx="490250" cy="626509"/>
          </a:xfrm>
        </p:grpSpPr>
        <p:grpSp>
          <p:nvGrpSpPr>
            <p:cNvPr id="66" name="Grupo 65"/>
            <p:cNvGrpSpPr/>
            <p:nvPr/>
          </p:nvGrpSpPr>
          <p:grpSpPr>
            <a:xfrm>
              <a:off x="5753349" y="2320119"/>
              <a:ext cx="490250" cy="588854"/>
              <a:chOff x="308243" y="2365369"/>
              <a:chExt cx="490250" cy="588854"/>
            </a:xfrm>
          </p:grpSpPr>
          <p:sp>
            <p:nvSpPr>
              <p:cNvPr id="67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9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0" name="Retângulo 69"/>
            <p:cNvSpPr/>
            <p:nvPr/>
          </p:nvSpPr>
          <p:spPr>
            <a:xfrm>
              <a:off x="5858843" y="2638851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5898462" y="1636289"/>
            <a:ext cx="490250" cy="621290"/>
            <a:chOff x="5747794" y="3103273"/>
            <a:chExt cx="490250" cy="621290"/>
          </a:xfrm>
        </p:grpSpPr>
        <p:grpSp>
          <p:nvGrpSpPr>
            <p:cNvPr id="15" name="Grupo 14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1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1" name="Retângulo 70"/>
            <p:cNvSpPr/>
            <p:nvPr/>
          </p:nvSpPr>
          <p:spPr>
            <a:xfrm>
              <a:off x="5850893" y="3416786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aphicFrame>
        <p:nvGraphicFramePr>
          <p:cNvPr id="72" name="Tabela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70547"/>
              </p:ext>
            </p:extLst>
          </p:nvPr>
        </p:nvGraphicFramePr>
        <p:xfrm>
          <a:off x="1310659" y="292942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18737"/>
              </p:ext>
            </p:extLst>
          </p:nvPr>
        </p:nvGraphicFramePr>
        <p:xfrm>
          <a:off x="2347390" y="293646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58829"/>
              </p:ext>
            </p:extLst>
          </p:nvPr>
        </p:nvGraphicFramePr>
        <p:xfrm>
          <a:off x="3343485" y="293368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961868"/>
              </p:ext>
            </p:extLst>
          </p:nvPr>
        </p:nvGraphicFramePr>
        <p:xfrm>
          <a:off x="4358763" y="293368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271387"/>
              </p:ext>
            </p:extLst>
          </p:nvPr>
        </p:nvGraphicFramePr>
        <p:xfrm>
          <a:off x="1034703" y="341205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596326"/>
              </p:ext>
            </p:extLst>
          </p:nvPr>
        </p:nvGraphicFramePr>
        <p:xfrm>
          <a:off x="1530880" y="341205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15296"/>
              </p:ext>
            </p:extLst>
          </p:nvPr>
        </p:nvGraphicFramePr>
        <p:xfrm>
          <a:off x="2066238" y="341341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31634"/>
              </p:ext>
            </p:extLst>
          </p:nvPr>
        </p:nvGraphicFramePr>
        <p:xfrm>
          <a:off x="2584798" y="341233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88334"/>
              </p:ext>
            </p:extLst>
          </p:nvPr>
        </p:nvGraphicFramePr>
        <p:xfrm>
          <a:off x="3106653" y="342616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1" name="Tabela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9626"/>
              </p:ext>
            </p:extLst>
          </p:nvPr>
        </p:nvGraphicFramePr>
        <p:xfrm>
          <a:off x="3612973" y="342230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66889"/>
              </p:ext>
            </p:extLst>
          </p:nvPr>
        </p:nvGraphicFramePr>
        <p:xfrm>
          <a:off x="4117970" y="341936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3" name="Tabela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278277"/>
              </p:ext>
            </p:extLst>
          </p:nvPr>
        </p:nvGraphicFramePr>
        <p:xfrm>
          <a:off x="4619907" y="341971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647887"/>
              </p:ext>
            </p:extLst>
          </p:nvPr>
        </p:nvGraphicFramePr>
        <p:xfrm>
          <a:off x="893266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53873"/>
              </p:ext>
            </p:extLst>
          </p:nvPr>
        </p:nvGraphicFramePr>
        <p:xfrm>
          <a:off x="1248006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55811"/>
              </p:ext>
            </p:extLst>
          </p:nvPr>
        </p:nvGraphicFramePr>
        <p:xfrm>
          <a:off x="1568312" y="390152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41467"/>
              </p:ext>
            </p:extLst>
          </p:nvPr>
        </p:nvGraphicFramePr>
        <p:xfrm>
          <a:off x="1939249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8" name="Tabela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22357"/>
              </p:ext>
            </p:extLst>
          </p:nvPr>
        </p:nvGraphicFramePr>
        <p:xfrm>
          <a:off x="2293989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Tabe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06239"/>
              </p:ext>
            </p:extLst>
          </p:nvPr>
        </p:nvGraphicFramePr>
        <p:xfrm>
          <a:off x="2614295" y="390152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3" name="Tabela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40798"/>
              </p:ext>
            </p:extLst>
          </p:nvPr>
        </p:nvGraphicFramePr>
        <p:xfrm>
          <a:off x="295858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4" name="Tabela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18019"/>
              </p:ext>
            </p:extLst>
          </p:nvPr>
        </p:nvGraphicFramePr>
        <p:xfrm>
          <a:off x="331332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5" name="Tabela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51990"/>
              </p:ext>
            </p:extLst>
          </p:nvPr>
        </p:nvGraphicFramePr>
        <p:xfrm>
          <a:off x="3633629" y="3905590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6" name="Tabela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0249"/>
              </p:ext>
            </p:extLst>
          </p:nvPr>
        </p:nvGraphicFramePr>
        <p:xfrm>
          <a:off x="398412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966744"/>
              </p:ext>
            </p:extLst>
          </p:nvPr>
        </p:nvGraphicFramePr>
        <p:xfrm>
          <a:off x="433886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8" name="Tabela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631576"/>
              </p:ext>
            </p:extLst>
          </p:nvPr>
        </p:nvGraphicFramePr>
        <p:xfrm>
          <a:off x="4659169" y="3905590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9" name="Tabela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48550"/>
              </p:ext>
            </p:extLst>
          </p:nvPr>
        </p:nvGraphicFramePr>
        <p:xfrm>
          <a:off x="5377972" y="319038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0" name="Retângulo 99"/>
          <p:cNvSpPr/>
          <p:nvPr/>
        </p:nvSpPr>
        <p:spPr>
          <a:xfrm>
            <a:off x="5602890" y="324811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101" name="Retângulo 100"/>
          <p:cNvSpPr/>
          <p:nvPr/>
        </p:nvSpPr>
        <p:spPr>
          <a:xfrm>
            <a:off x="5594294" y="2475699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102" name="Retângulo 101"/>
          <p:cNvSpPr/>
          <p:nvPr/>
        </p:nvSpPr>
        <p:spPr>
          <a:xfrm>
            <a:off x="5342416" y="252167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03" name="Grupo 102"/>
          <p:cNvGrpSpPr/>
          <p:nvPr/>
        </p:nvGrpSpPr>
        <p:grpSpPr>
          <a:xfrm>
            <a:off x="5894561" y="2414477"/>
            <a:ext cx="490250" cy="610227"/>
            <a:chOff x="5753349" y="2320119"/>
            <a:chExt cx="490250" cy="610227"/>
          </a:xfrm>
        </p:grpSpPr>
        <p:grpSp>
          <p:nvGrpSpPr>
            <p:cNvPr id="104" name="Grupo 103"/>
            <p:cNvGrpSpPr/>
            <p:nvPr/>
          </p:nvGrpSpPr>
          <p:grpSpPr>
            <a:xfrm>
              <a:off x="5753349" y="2320119"/>
              <a:ext cx="490250" cy="588854"/>
              <a:chOff x="308243" y="2365369"/>
              <a:chExt cx="490250" cy="588854"/>
            </a:xfrm>
          </p:grpSpPr>
          <p:sp>
            <p:nvSpPr>
              <p:cNvPr id="10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5" name="Retângulo 104"/>
            <p:cNvSpPr/>
            <p:nvPr/>
          </p:nvSpPr>
          <p:spPr>
            <a:xfrm>
              <a:off x="5858843" y="2622569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30" name="Grupo 129"/>
          <p:cNvGrpSpPr/>
          <p:nvPr/>
        </p:nvGrpSpPr>
        <p:grpSpPr>
          <a:xfrm>
            <a:off x="5911866" y="3151911"/>
            <a:ext cx="490250" cy="621290"/>
            <a:chOff x="5761198" y="3958649"/>
            <a:chExt cx="490250" cy="621290"/>
          </a:xfrm>
        </p:grpSpPr>
        <p:grpSp>
          <p:nvGrpSpPr>
            <p:cNvPr id="110" name="Grupo 109"/>
            <p:cNvGrpSpPr/>
            <p:nvPr/>
          </p:nvGrpSpPr>
          <p:grpSpPr>
            <a:xfrm>
              <a:off x="5761198" y="3958649"/>
              <a:ext cx="490250" cy="588854"/>
              <a:chOff x="308243" y="2365369"/>
              <a:chExt cx="490250" cy="588854"/>
            </a:xfrm>
          </p:grpSpPr>
          <p:sp>
            <p:nvSpPr>
              <p:cNvPr id="11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1" name="Retângulo 110"/>
            <p:cNvSpPr/>
            <p:nvPr/>
          </p:nvSpPr>
          <p:spPr>
            <a:xfrm>
              <a:off x="5864297" y="4272162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aphicFrame>
        <p:nvGraphicFramePr>
          <p:cNvPr id="115" name="Tabela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946253"/>
              </p:ext>
            </p:extLst>
          </p:nvPr>
        </p:nvGraphicFramePr>
        <p:xfrm>
          <a:off x="5383527" y="391386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6" name="Retângulo 115"/>
          <p:cNvSpPr/>
          <p:nvPr/>
        </p:nvSpPr>
        <p:spPr>
          <a:xfrm>
            <a:off x="5608445" y="397159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117" name="Grupo 116"/>
          <p:cNvGrpSpPr/>
          <p:nvPr/>
        </p:nvGrpSpPr>
        <p:grpSpPr>
          <a:xfrm>
            <a:off x="5917421" y="3875389"/>
            <a:ext cx="490250" cy="621290"/>
            <a:chOff x="5747794" y="3103273"/>
            <a:chExt cx="490250" cy="621290"/>
          </a:xfrm>
        </p:grpSpPr>
        <p:grpSp>
          <p:nvGrpSpPr>
            <p:cNvPr id="118" name="Grupo 117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120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9" name="Retângulo 118"/>
            <p:cNvSpPr/>
            <p:nvPr/>
          </p:nvSpPr>
          <p:spPr>
            <a:xfrm>
              <a:off x="5801200" y="3416786"/>
              <a:ext cx="383438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</p:grpSp>
      <p:sp>
        <p:nvSpPr>
          <p:cNvPr id="123" name="CaixaDeTexto 122"/>
          <p:cNvSpPr txBox="1"/>
          <p:nvPr/>
        </p:nvSpPr>
        <p:spPr>
          <a:xfrm>
            <a:off x="190150" y="5241737"/>
            <a:ext cx="63661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Observa como as seguintes pizas foram divididas em partes iguais.  </a:t>
            </a:r>
          </a:p>
        </p:txBody>
      </p:sp>
      <p:pic>
        <p:nvPicPr>
          <p:cNvPr id="124" name="Imagem 1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5" t="1233" r="39503" b="81233"/>
          <a:stretch/>
        </p:blipFill>
        <p:spPr>
          <a:xfrm>
            <a:off x="1690779" y="5607331"/>
            <a:ext cx="1408644" cy="1330386"/>
          </a:xfrm>
          <a:prstGeom prst="rect">
            <a:avLst/>
          </a:prstGeom>
        </p:spPr>
      </p:pic>
      <p:pic>
        <p:nvPicPr>
          <p:cNvPr id="125" name="Imagem 1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13" t="26364" r="10922" b="55071"/>
          <a:stretch/>
        </p:blipFill>
        <p:spPr>
          <a:xfrm>
            <a:off x="3739241" y="5558756"/>
            <a:ext cx="1383413" cy="1414854"/>
          </a:xfrm>
          <a:prstGeom prst="rect">
            <a:avLst/>
          </a:prstGeom>
        </p:spPr>
      </p:pic>
      <p:sp>
        <p:nvSpPr>
          <p:cNvPr id="126" name="CaixaDeTexto 125"/>
          <p:cNvSpPr txBox="1"/>
          <p:nvPr/>
        </p:nvSpPr>
        <p:spPr>
          <a:xfrm>
            <a:off x="441319" y="6791657"/>
            <a:ext cx="59251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3.1. O Rui comeu         da piza da esquerda. Pinta a porção correspondente à fração da piza que ele comeu.</a:t>
            </a:r>
          </a:p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3.2. O Pedro comeu          da piza da direita. Pinta a porção correspondente à fração da piza que ele comeu. </a:t>
            </a:r>
          </a:p>
          <a:p>
            <a:pPr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3.3. Quem comeu mais piza? Justifica a tua resposta.</a:t>
            </a:r>
          </a:p>
          <a:p>
            <a:pPr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</a:t>
            </a:r>
          </a:p>
          <a:p>
            <a:pPr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 </a:t>
            </a:r>
          </a:p>
        </p:txBody>
      </p:sp>
      <p:graphicFrame>
        <p:nvGraphicFramePr>
          <p:cNvPr id="127" name="Tabela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739473"/>
              </p:ext>
            </p:extLst>
          </p:nvPr>
        </p:nvGraphicFramePr>
        <p:xfrm>
          <a:off x="1813865" y="690811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" name="Tabela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735990"/>
              </p:ext>
            </p:extLst>
          </p:nvPr>
        </p:nvGraphicFramePr>
        <p:xfrm>
          <a:off x="2006169" y="7812212"/>
          <a:ext cx="26524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1" name="Chamada rectangular arredondada 60"/>
          <p:cNvSpPr/>
          <p:nvPr/>
        </p:nvSpPr>
        <p:spPr>
          <a:xfrm>
            <a:off x="1377406" y="4607882"/>
            <a:ext cx="4113833" cy="630112"/>
          </a:xfrm>
          <a:prstGeom prst="wedgeRoundRectCallout">
            <a:avLst>
              <a:gd name="adj1" fmla="val 58072"/>
              <a:gd name="adj2" fmla="val 2747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que representam a mesma quantidade chamam-se </a:t>
            </a:r>
            <a:r>
              <a:rPr lang="pt-PT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equivalentes</a:t>
            </a: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" name="Imagem 67">
            <a:extLst>
              <a:ext uri="{FF2B5EF4-FFF2-40B4-BE49-F238E27FC236}">
                <a16:creationId xmlns:a16="http://schemas.microsoft.com/office/drawing/2014/main" id="{D868D791-552E-4639-A649-D687CD5723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9675" y="4617222"/>
            <a:ext cx="735993" cy="89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50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174897"/>
            <a:ext cx="5935045" cy="307777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equivalentes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02494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160858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04023" y="1440983"/>
            <a:ext cx="6449953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ct val="150000"/>
              </a:lnSpc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Observa os círculos que estão divididos em meios, quartos, décimos e oitavos.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273050" algn="just">
              <a:lnSpc>
                <a:spcPct val="150000"/>
              </a:lnSpc>
              <a:spcAft>
                <a:spcPts val="600"/>
              </a:spcAft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Sombreia          de cada círculo.</a:t>
            </a:r>
          </a:p>
          <a:p>
            <a:pPr marL="546100" indent="-273050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Sombreia         de cada figura.</a:t>
            </a: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	Observa os círculos que estão divididos em terços, sextos e nonos.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273050" algn="just">
              <a:lnSpc>
                <a:spcPct val="150000"/>
              </a:lnSpc>
              <a:spcAft>
                <a:spcPts val="600"/>
              </a:spcAft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Sombreia          de cada círculo.</a:t>
            </a:r>
          </a:p>
          <a:p>
            <a:pPr marL="546100" indent="-273050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tabLst>
                <a:tab pos="269875" algn="l"/>
              </a:tabLs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	Sombreia        de cada figura.</a:t>
            </a:r>
          </a:p>
          <a:p>
            <a:pPr marL="273050" indent="-273050" algn="just">
              <a:lnSpc>
                <a:spcPct val="150000"/>
              </a:lnSpc>
              <a:buAutoNum type="arabicPeriod" startAt="2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51287"/>
            <a:ext cx="419764" cy="551224"/>
          </a:xfrm>
          <a:prstGeom prst="rect">
            <a:avLst/>
          </a:prstGeom>
        </p:spPr>
      </p:pic>
      <p:grpSp>
        <p:nvGrpSpPr>
          <p:cNvPr id="55" name="Grupo 54">
            <a:extLst>
              <a:ext uri="{FF2B5EF4-FFF2-40B4-BE49-F238E27FC236}">
                <a16:creationId xmlns:a16="http://schemas.microsoft.com/office/drawing/2014/main" id="{858249BE-4CAA-416A-9BA8-79C26103C4D8}"/>
              </a:ext>
            </a:extLst>
          </p:cNvPr>
          <p:cNvGrpSpPr>
            <a:grpSpLocks noChangeAspect="1"/>
          </p:cNvGrpSpPr>
          <p:nvPr/>
        </p:nvGrpSpPr>
        <p:grpSpPr>
          <a:xfrm>
            <a:off x="711582" y="1876716"/>
            <a:ext cx="846942" cy="846942"/>
            <a:chOff x="5238749" y="1002711"/>
            <a:chExt cx="4320000" cy="4320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B1FCFCE-295F-4AE9-970E-3BBA0ED519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38749" y="1002711"/>
              <a:ext cx="4320000" cy="4320000"/>
            </a:xfrm>
            <a:prstGeom prst="ellipse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Conexão reta 56">
              <a:extLst>
                <a:ext uri="{FF2B5EF4-FFF2-40B4-BE49-F238E27FC236}">
                  <a16:creationId xmlns:a16="http://schemas.microsoft.com/office/drawing/2014/main" id="{280639C1-78D3-4A1B-965F-8701F2EFD696}"/>
                </a:ext>
              </a:extLst>
            </p:cNvPr>
            <p:cNvCxnSpPr>
              <a:stCxn id="56" idx="0"/>
              <a:endCxn id="56" idx="4"/>
            </p:cNvCxnSpPr>
            <p:nvPr/>
          </p:nvCxnSpPr>
          <p:spPr>
            <a:xfrm>
              <a:off x="7398749" y="1002711"/>
              <a:ext cx="0" cy="432000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8" name="Imagem 57">
            <a:extLst>
              <a:ext uri="{FF2B5EF4-FFF2-40B4-BE49-F238E27FC236}">
                <a16:creationId xmlns:a16="http://schemas.microsoft.com/office/drawing/2014/main" id="{2EBA6E8F-7077-478F-9A48-241D4C8ACC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1412" y="1849855"/>
            <a:ext cx="931240" cy="937013"/>
          </a:xfrm>
          <a:prstGeom prst="rect">
            <a:avLst/>
          </a:prstGeom>
        </p:spPr>
      </p:pic>
      <p:pic>
        <p:nvPicPr>
          <p:cNvPr id="59" name="Imagem 58">
            <a:extLst>
              <a:ext uri="{FF2B5EF4-FFF2-40B4-BE49-F238E27FC236}">
                <a16:creationId xmlns:a16="http://schemas.microsoft.com/office/drawing/2014/main" id="{CF55D8DB-2E7C-41ED-9DBC-8677055BD92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0433" y="1891751"/>
            <a:ext cx="938214" cy="945990"/>
          </a:xfrm>
          <a:prstGeom prst="rect">
            <a:avLst/>
          </a:prstGeom>
        </p:spPr>
      </p:pic>
      <p:pic>
        <p:nvPicPr>
          <p:cNvPr id="60" name="Imagem 59">
            <a:extLst>
              <a:ext uri="{FF2B5EF4-FFF2-40B4-BE49-F238E27FC236}">
                <a16:creationId xmlns:a16="http://schemas.microsoft.com/office/drawing/2014/main" id="{D7528F03-A666-46C4-B6DD-23B954F838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8587" y="1881985"/>
            <a:ext cx="931637" cy="937422"/>
          </a:xfrm>
          <a:prstGeom prst="rect">
            <a:avLst/>
          </a:prstGeom>
        </p:spPr>
      </p:pic>
      <p:grpSp>
        <p:nvGrpSpPr>
          <p:cNvPr id="61" name="Grupo 60">
            <a:extLst>
              <a:ext uri="{FF2B5EF4-FFF2-40B4-BE49-F238E27FC236}">
                <a16:creationId xmlns:a16="http://schemas.microsoft.com/office/drawing/2014/main" id="{331A0104-A49B-411D-A5E6-622E15223FA3}"/>
              </a:ext>
            </a:extLst>
          </p:cNvPr>
          <p:cNvGrpSpPr/>
          <p:nvPr/>
        </p:nvGrpSpPr>
        <p:grpSpPr>
          <a:xfrm>
            <a:off x="1527476" y="3404372"/>
            <a:ext cx="3027475" cy="607469"/>
            <a:chOff x="1499818" y="8787902"/>
            <a:chExt cx="3027475" cy="607469"/>
          </a:xfrm>
        </p:grpSpPr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id="{B3F640B1-AB98-4E8C-AB84-66CDD5D612BC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78" name="Rectangle 37">
                <a:extLst>
                  <a:ext uri="{FF2B5EF4-FFF2-40B4-BE49-F238E27FC236}">
                    <a16:creationId xmlns:a16="http://schemas.microsoft.com/office/drawing/2014/main" id="{1E52AC3E-961A-4C5A-A703-3EB1D4087A5F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Rectangle 38">
                <a:extLst>
                  <a:ext uri="{FF2B5EF4-FFF2-40B4-BE49-F238E27FC236}">
                    <a16:creationId xmlns:a16="http://schemas.microsoft.com/office/drawing/2014/main" id="{DC91E01B-A285-42D0-9611-9483AD071E1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0" name="Straight Connector 39">
                <a:extLst>
                  <a:ext uri="{FF2B5EF4-FFF2-40B4-BE49-F238E27FC236}">
                    <a16:creationId xmlns:a16="http://schemas.microsoft.com/office/drawing/2014/main" id="{D44F4232-7BE8-4F89-BD9B-BD3F72065F28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3" name="Retângulo 62">
              <a:extLst>
                <a:ext uri="{FF2B5EF4-FFF2-40B4-BE49-F238E27FC236}">
                  <a16:creationId xmlns:a16="http://schemas.microsoft.com/office/drawing/2014/main" id="{C67FB2EA-19E2-47DB-8704-0A7445A7A4DE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E162C5F0-BA9A-4F15-AA12-CE97B1A10BC1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75" name="Rectangle 37">
                <a:extLst>
                  <a:ext uri="{FF2B5EF4-FFF2-40B4-BE49-F238E27FC236}">
                    <a16:creationId xmlns:a16="http://schemas.microsoft.com/office/drawing/2014/main" id="{E4974EFE-A6E6-4DB2-A51B-2B43FDC83C00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tangle 38">
                <a:extLst>
                  <a:ext uri="{FF2B5EF4-FFF2-40B4-BE49-F238E27FC236}">
                    <a16:creationId xmlns:a16="http://schemas.microsoft.com/office/drawing/2014/main" id="{D060097C-F98A-4C2C-A402-E2AD6A412D0F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Straight Connector 39">
                <a:extLst>
                  <a:ext uri="{FF2B5EF4-FFF2-40B4-BE49-F238E27FC236}">
                    <a16:creationId xmlns:a16="http://schemas.microsoft.com/office/drawing/2014/main" id="{FA0E0B07-3304-458E-9F78-1273EE9399C9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5" name="Retângulo 64">
              <a:extLst>
                <a:ext uri="{FF2B5EF4-FFF2-40B4-BE49-F238E27FC236}">
                  <a16:creationId xmlns:a16="http://schemas.microsoft.com/office/drawing/2014/main" id="{BAD40758-D60D-4F2C-AC95-2B8BEAA82A92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6FA1E3CE-6D61-4648-8EF4-9B14F630EF35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72" name="Rectangle 37">
                <a:extLst>
                  <a:ext uri="{FF2B5EF4-FFF2-40B4-BE49-F238E27FC236}">
                    <a16:creationId xmlns:a16="http://schemas.microsoft.com/office/drawing/2014/main" id="{5EB43791-1B6D-496D-8B1E-4B4E457D6F1A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38">
                <a:extLst>
                  <a:ext uri="{FF2B5EF4-FFF2-40B4-BE49-F238E27FC236}">
                    <a16:creationId xmlns:a16="http://schemas.microsoft.com/office/drawing/2014/main" id="{E455CD9D-ED60-42C0-B132-5DDBBAF24D8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Straight Connector 39">
                <a:extLst>
                  <a:ext uri="{FF2B5EF4-FFF2-40B4-BE49-F238E27FC236}">
                    <a16:creationId xmlns:a16="http://schemas.microsoft.com/office/drawing/2014/main" id="{E57CDFA6-7C76-4C76-9D57-B4FBEFFB1022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7" name="Grupo 66">
              <a:extLst>
                <a:ext uri="{FF2B5EF4-FFF2-40B4-BE49-F238E27FC236}">
                  <a16:creationId xmlns:a16="http://schemas.microsoft.com/office/drawing/2014/main" id="{05E1A31C-412E-4249-A298-6D46FB14A687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69" name="Rectangle 37">
                <a:extLst>
                  <a:ext uri="{FF2B5EF4-FFF2-40B4-BE49-F238E27FC236}">
                    <a16:creationId xmlns:a16="http://schemas.microsoft.com/office/drawing/2014/main" id="{397EBC24-EACF-45AB-84A2-8D0E6F48D4A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Rectangle 38">
                <a:extLst>
                  <a:ext uri="{FF2B5EF4-FFF2-40B4-BE49-F238E27FC236}">
                    <a16:creationId xmlns:a16="http://schemas.microsoft.com/office/drawing/2014/main" id="{A40032CC-3D2E-4010-ABB0-29143B8E7209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Straight Connector 39">
                <a:extLst>
                  <a:ext uri="{FF2B5EF4-FFF2-40B4-BE49-F238E27FC236}">
                    <a16:creationId xmlns:a16="http://schemas.microsoft.com/office/drawing/2014/main" id="{52156AD1-5683-4848-80D1-CFAB80502C6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E9D2621D-252F-4CE3-8D41-006CE9C316BD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</p:grpSp>
      <p:graphicFrame>
        <p:nvGraphicFramePr>
          <p:cNvPr id="81" name="Tabela 12">
            <a:extLst>
              <a:ext uri="{FF2B5EF4-FFF2-40B4-BE49-F238E27FC236}">
                <a16:creationId xmlns:a16="http://schemas.microsoft.com/office/drawing/2014/main" id="{5C3EB7C1-410D-4A34-8B4C-7C03B1E42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521906"/>
              </p:ext>
            </p:extLst>
          </p:nvPr>
        </p:nvGraphicFramePr>
        <p:xfrm>
          <a:off x="1586532" y="2857303"/>
          <a:ext cx="25340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12">
            <a:extLst>
              <a:ext uri="{FF2B5EF4-FFF2-40B4-BE49-F238E27FC236}">
                <a16:creationId xmlns:a16="http://schemas.microsoft.com/office/drawing/2014/main" id="{FE0D2B1F-4B29-492B-AE5D-3370F7BA2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700500"/>
              </p:ext>
            </p:extLst>
          </p:nvPr>
        </p:nvGraphicFramePr>
        <p:xfrm>
          <a:off x="1268924" y="4199006"/>
          <a:ext cx="28358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3" name="Grupo 82">
            <a:extLst>
              <a:ext uri="{FF2B5EF4-FFF2-40B4-BE49-F238E27FC236}">
                <a16:creationId xmlns:a16="http://schemas.microsoft.com/office/drawing/2014/main" id="{DD18CDE6-54AE-4F4E-84B8-D84FEEA0590B}"/>
              </a:ext>
            </a:extLst>
          </p:cNvPr>
          <p:cNvGrpSpPr>
            <a:grpSpLocks noChangeAspect="1"/>
          </p:cNvGrpSpPr>
          <p:nvPr/>
        </p:nvGrpSpPr>
        <p:grpSpPr>
          <a:xfrm>
            <a:off x="1176919" y="4683772"/>
            <a:ext cx="1019539" cy="1019539"/>
            <a:chOff x="5296715" y="1376871"/>
            <a:chExt cx="3420000" cy="3420000"/>
          </a:xfrm>
        </p:grpSpPr>
        <p:sp>
          <p:nvSpPr>
            <p:cNvPr id="84" name="Estrela de 5 pontas 5">
              <a:extLst>
                <a:ext uri="{FF2B5EF4-FFF2-40B4-BE49-F238E27FC236}">
                  <a16:creationId xmlns:a16="http://schemas.microsoft.com/office/drawing/2014/main" id="{B457892E-F9C3-4D28-B011-7886A9822B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85" name="Conexão reta 84">
              <a:extLst>
                <a:ext uri="{FF2B5EF4-FFF2-40B4-BE49-F238E27FC236}">
                  <a16:creationId xmlns:a16="http://schemas.microsoft.com/office/drawing/2014/main" id="{C57E00CA-8F34-46F8-80F5-62C44CE418B6}"/>
                </a:ext>
              </a:extLst>
            </p:cNvPr>
            <p:cNvCxnSpPr>
              <a:stCxn id="84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exão reta 85">
              <a:extLst>
                <a:ext uri="{FF2B5EF4-FFF2-40B4-BE49-F238E27FC236}">
                  <a16:creationId xmlns:a16="http://schemas.microsoft.com/office/drawing/2014/main" id="{D6A12EE7-E7D4-44A9-85E5-D3E8804A8A32}"/>
                </a:ext>
              </a:extLst>
            </p:cNvPr>
            <p:cNvCxnSpPr>
              <a:stCxn id="84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xão reta 11">
              <a:extLst>
                <a:ext uri="{FF2B5EF4-FFF2-40B4-BE49-F238E27FC236}">
                  <a16:creationId xmlns:a16="http://schemas.microsoft.com/office/drawing/2014/main" id="{99C17D8E-A157-42FC-B02A-6909586E5560}"/>
                </a:ext>
              </a:extLst>
            </p:cNvPr>
            <p:cNvCxnSpPr>
              <a:stCxn id="84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xão reta 14">
              <a:extLst>
                <a:ext uri="{FF2B5EF4-FFF2-40B4-BE49-F238E27FC236}">
                  <a16:creationId xmlns:a16="http://schemas.microsoft.com/office/drawing/2014/main" id="{FCCF427D-6BA6-473A-A673-B7D2E017829D}"/>
                </a:ext>
              </a:extLst>
            </p:cNvPr>
            <p:cNvCxnSpPr>
              <a:endCxn id="84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xão reta 17">
              <a:extLst>
                <a:ext uri="{FF2B5EF4-FFF2-40B4-BE49-F238E27FC236}">
                  <a16:creationId xmlns:a16="http://schemas.microsoft.com/office/drawing/2014/main" id="{4C50ACD7-1640-4DC9-8464-59AFEAE330A0}"/>
                </a:ext>
              </a:extLst>
            </p:cNvPr>
            <p:cNvCxnSpPr>
              <a:endCxn id="84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0" name="Tabela 89">
            <a:extLst>
              <a:ext uri="{FF2B5EF4-FFF2-40B4-BE49-F238E27FC236}">
                <a16:creationId xmlns:a16="http://schemas.microsoft.com/office/drawing/2014/main" id="{3A124433-63C0-40CD-97FB-F5C5BF193824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87188005"/>
              </p:ext>
            </p:extLst>
          </p:nvPr>
        </p:nvGraphicFramePr>
        <p:xfrm>
          <a:off x="2483752" y="4871618"/>
          <a:ext cx="180000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pic>
        <p:nvPicPr>
          <p:cNvPr id="91" name="Imagem 90">
            <a:extLst>
              <a:ext uri="{FF2B5EF4-FFF2-40B4-BE49-F238E27FC236}">
                <a16:creationId xmlns:a16="http://schemas.microsoft.com/office/drawing/2014/main" id="{8CF04598-90B3-454F-938A-25404F1714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7956" y="4739856"/>
            <a:ext cx="971493" cy="977514"/>
          </a:xfrm>
          <a:prstGeom prst="rect">
            <a:avLst/>
          </a:prstGeom>
        </p:spPr>
      </p:pic>
      <p:pic>
        <p:nvPicPr>
          <p:cNvPr id="92" name="Imagem 91">
            <a:extLst>
              <a:ext uri="{FF2B5EF4-FFF2-40B4-BE49-F238E27FC236}">
                <a16:creationId xmlns:a16="http://schemas.microsoft.com/office/drawing/2014/main" id="{E487BFE3-2226-4F4B-BD88-04C275F2903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814" y="6319520"/>
            <a:ext cx="907359" cy="912984"/>
          </a:xfrm>
          <a:prstGeom prst="rect">
            <a:avLst/>
          </a:prstGeom>
        </p:spPr>
      </p:pic>
      <p:pic>
        <p:nvPicPr>
          <p:cNvPr id="93" name="Imagem 92">
            <a:extLst>
              <a:ext uri="{FF2B5EF4-FFF2-40B4-BE49-F238E27FC236}">
                <a16:creationId xmlns:a16="http://schemas.microsoft.com/office/drawing/2014/main" id="{2808AC15-CCD5-4E66-9606-9A7FF0F2904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2491" y="6295082"/>
            <a:ext cx="931637" cy="937422"/>
          </a:xfrm>
          <a:prstGeom prst="rect">
            <a:avLst/>
          </a:prstGeom>
        </p:spPr>
      </p:pic>
      <p:pic>
        <p:nvPicPr>
          <p:cNvPr id="94" name="Imagem 93">
            <a:extLst>
              <a:ext uri="{FF2B5EF4-FFF2-40B4-BE49-F238E27FC236}">
                <a16:creationId xmlns:a16="http://schemas.microsoft.com/office/drawing/2014/main" id="{30E9F800-9601-4519-A050-E2FF9FF1E6F2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6182" y="6385249"/>
            <a:ext cx="881756" cy="868308"/>
          </a:xfrm>
          <a:prstGeom prst="rect">
            <a:avLst/>
          </a:prstGeom>
        </p:spPr>
      </p:pic>
      <p:grpSp>
        <p:nvGrpSpPr>
          <p:cNvPr id="95" name="Grupo 94">
            <a:extLst>
              <a:ext uri="{FF2B5EF4-FFF2-40B4-BE49-F238E27FC236}">
                <a16:creationId xmlns:a16="http://schemas.microsoft.com/office/drawing/2014/main" id="{B5F6E2D9-6ECB-4D8A-962C-E4F51154FD0C}"/>
              </a:ext>
            </a:extLst>
          </p:cNvPr>
          <p:cNvGrpSpPr/>
          <p:nvPr/>
        </p:nvGrpSpPr>
        <p:grpSpPr>
          <a:xfrm>
            <a:off x="1866042" y="7788061"/>
            <a:ext cx="2232867" cy="595105"/>
            <a:chOff x="1499818" y="8800266"/>
            <a:chExt cx="2232867" cy="595105"/>
          </a:xfrm>
        </p:grpSpPr>
        <p:grpSp>
          <p:nvGrpSpPr>
            <p:cNvPr id="96" name="Grupo 95">
              <a:extLst>
                <a:ext uri="{FF2B5EF4-FFF2-40B4-BE49-F238E27FC236}">
                  <a16:creationId xmlns:a16="http://schemas.microsoft.com/office/drawing/2014/main" id="{739879D2-B69A-4076-B0B0-EAE7715EC500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12" name="Rectangle 37">
                <a:extLst>
                  <a:ext uri="{FF2B5EF4-FFF2-40B4-BE49-F238E27FC236}">
                    <a16:creationId xmlns:a16="http://schemas.microsoft.com/office/drawing/2014/main" id="{5102132B-0DD4-4F7B-9976-2FEF2D3E892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Rectangle 38">
                <a:extLst>
                  <a:ext uri="{FF2B5EF4-FFF2-40B4-BE49-F238E27FC236}">
                    <a16:creationId xmlns:a16="http://schemas.microsoft.com/office/drawing/2014/main" id="{B6A29CC3-24EB-4F25-B438-843DBE51E32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Straight Connector 39">
                <a:extLst>
                  <a:ext uri="{FF2B5EF4-FFF2-40B4-BE49-F238E27FC236}">
                    <a16:creationId xmlns:a16="http://schemas.microsoft.com/office/drawing/2014/main" id="{081A579D-6CE8-47A7-8CC0-42FAE528C77D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7" name="Retângulo 96">
              <a:extLst>
                <a:ext uri="{FF2B5EF4-FFF2-40B4-BE49-F238E27FC236}">
                  <a16:creationId xmlns:a16="http://schemas.microsoft.com/office/drawing/2014/main" id="{B8DF5E45-6B0D-4D3C-A1BA-BA26F54DBF5E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98" name="Grupo 97">
              <a:extLst>
                <a:ext uri="{FF2B5EF4-FFF2-40B4-BE49-F238E27FC236}">
                  <a16:creationId xmlns:a16="http://schemas.microsoft.com/office/drawing/2014/main" id="{89197A4F-B457-4AFA-81F9-8773125B2D6D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09" name="Rectangle 37">
                <a:extLst>
                  <a:ext uri="{FF2B5EF4-FFF2-40B4-BE49-F238E27FC236}">
                    <a16:creationId xmlns:a16="http://schemas.microsoft.com/office/drawing/2014/main" id="{092CDFEF-FBC0-4998-9F4D-AF76C9F2AB3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Rectangle 38">
                <a:extLst>
                  <a:ext uri="{FF2B5EF4-FFF2-40B4-BE49-F238E27FC236}">
                    <a16:creationId xmlns:a16="http://schemas.microsoft.com/office/drawing/2014/main" id="{CCB28052-EFFE-4201-B9DF-A298C9F90CB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1" name="Straight Connector 39">
                <a:extLst>
                  <a:ext uri="{FF2B5EF4-FFF2-40B4-BE49-F238E27FC236}">
                    <a16:creationId xmlns:a16="http://schemas.microsoft.com/office/drawing/2014/main" id="{B6B1C678-BD5F-42ED-89FA-3933475635F3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9" name="Retângulo 98">
              <a:extLst>
                <a:ext uri="{FF2B5EF4-FFF2-40B4-BE49-F238E27FC236}">
                  <a16:creationId xmlns:a16="http://schemas.microsoft.com/office/drawing/2014/main" id="{4DDA90A9-1D0E-4082-89DC-91D7A15DDDBC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100" name="Grupo 99">
              <a:extLst>
                <a:ext uri="{FF2B5EF4-FFF2-40B4-BE49-F238E27FC236}">
                  <a16:creationId xmlns:a16="http://schemas.microsoft.com/office/drawing/2014/main" id="{1AADF9F6-7090-49DE-B5F4-48A2DBC9074F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06" name="Rectangle 37">
                <a:extLst>
                  <a:ext uri="{FF2B5EF4-FFF2-40B4-BE49-F238E27FC236}">
                    <a16:creationId xmlns:a16="http://schemas.microsoft.com/office/drawing/2014/main" id="{A7DA0C64-4977-44A4-8E7A-6504FDCD8AC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38">
                <a:extLst>
                  <a:ext uri="{FF2B5EF4-FFF2-40B4-BE49-F238E27FC236}">
                    <a16:creationId xmlns:a16="http://schemas.microsoft.com/office/drawing/2014/main" id="{E3D6DB5B-504A-4A1D-83F6-4215BF0DA8A9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8" name="Straight Connector 39">
                <a:extLst>
                  <a:ext uri="{FF2B5EF4-FFF2-40B4-BE49-F238E27FC236}">
                    <a16:creationId xmlns:a16="http://schemas.microsoft.com/office/drawing/2014/main" id="{EFE2C4BA-00FE-4EB6-BA93-8FA795AAD0A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115" name="Tabela 12">
            <a:extLst>
              <a:ext uri="{FF2B5EF4-FFF2-40B4-BE49-F238E27FC236}">
                <a16:creationId xmlns:a16="http://schemas.microsoft.com/office/drawing/2014/main" id="{52BBCB86-C295-4B2B-8F0A-23E63D63F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629828"/>
              </p:ext>
            </p:extLst>
          </p:nvPr>
        </p:nvGraphicFramePr>
        <p:xfrm>
          <a:off x="1600635" y="7206688"/>
          <a:ext cx="2391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950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50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6" name="Tabela 12">
            <a:extLst>
              <a:ext uri="{FF2B5EF4-FFF2-40B4-BE49-F238E27FC236}">
                <a16:creationId xmlns:a16="http://schemas.microsoft.com/office/drawing/2014/main" id="{0818F43B-E0CB-469D-8724-9E9F45FA79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702205"/>
              </p:ext>
            </p:extLst>
          </p:nvPr>
        </p:nvGraphicFramePr>
        <p:xfrm>
          <a:off x="1270529" y="8376915"/>
          <a:ext cx="2391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950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50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7" name="Imagem 116">
            <a:extLst>
              <a:ext uri="{FF2B5EF4-FFF2-40B4-BE49-F238E27FC236}">
                <a16:creationId xmlns:a16="http://schemas.microsoft.com/office/drawing/2014/main" id="{AE099EB2-3C79-4066-B3CD-4499656E516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648922" y="8922214"/>
            <a:ext cx="835047" cy="716897"/>
          </a:xfrm>
          <a:prstGeom prst="rect">
            <a:avLst/>
          </a:prstGeom>
        </p:spPr>
      </p:pic>
      <p:pic>
        <p:nvPicPr>
          <p:cNvPr id="118" name="Imagem 117">
            <a:extLst>
              <a:ext uri="{FF2B5EF4-FFF2-40B4-BE49-F238E27FC236}">
                <a16:creationId xmlns:a16="http://schemas.microsoft.com/office/drawing/2014/main" id="{7F8AC7F2-1B88-4DA1-ADE9-EC982523B24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2310" y="8879957"/>
            <a:ext cx="922800" cy="770984"/>
          </a:xfrm>
          <a:prstGeom prst="rect">
            <a:avLst/>
          </a:prstGeom>
        </p:spPr>
      </p:pic>
      <p:graphicFrame>
        <p:nvGraphicFramePr>
          <p:cNvPr id="120" name="Tabela 119">
            <a:extLst>
              <a:ext uri="{FF2B5EF4-FFF2-40B4-BE49-F238E27FC236}">
                <a16:creationId xmlns:a16="http://schemas.microsoft.com/office/drawing/2014/main" id="{6848D121-63F6-4E36-9163-C4BD112BF81A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00431034"/>
              </p:ext>
            </p:extLst>
          </p:nvPr>
        </p:nvGraphicFramePr>
        <p:xfrm>
          <a:off x="2985905" y="8945203"/>
          <a:ext cx="1404000" cy="5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grpSp>
        <p:nvGrpSpPr>
          <p:cNvPr id="121" name="Grupo 120">
            <a:extLst>
              <a:ext uri="{FF2B5EF4-FFF2-40B4-BE49-F238E27FC236}">
                <a16:creationId xmlns:a16="http://schemas.microsoft.com/office/drawing/2014/main" id="{664864B6-3502-46C5-96AB-63F9636CAE8D}"/>
              </a:ext>
            </a:extLst>
          </p:cNvPr>
          <p:cNvGrpSpPr>
            <a:grpSpLocks noChangeAspect="1"/>
          </p:cNvGrpSpPr>
          <p:nvPr/>
        </p:nvGrpSpPr>
        <p:grpSpPr>
          <a:xfrm>
            <a:off x="4810433" y="8828605"/>
            <a:ext cx="1361921" cy="833387"/>
            <a:chOff x="1076215" y="3813917"/>
            <a:chExt cx="2326435" cy="1423592"/>
          </a:xfrm>
        </p:grpSpPr>
        <p:grpSp>
          <p:nvGrpSpPr>
            <p:cNvPr id="122" name="Group 68">
              <a:extLst>
                <a:ext uri="{FF2B5EF4-FFF2-40B4-BE49-F238E27FC236}">
                  <a16:creationId xmlns:a16="http://schemas.microsoft.com/office/drawing/2014/main" id="{878DD3C6-8E66-43DE-9B85-E83A3087227D}"/>
                </a:ext>
              </a:extLst>
            </p:cNvPr>
            <p:cNvGrpSpPr/>
            <p:nvPr/>
          </p:nvGrpSpPr>
          <p:grpSpPr>
            <a:xfrm>
              <a:off x="1305956" y="3823713"/>
              <a:ext cx="772653" cy="851021"/>
              <a:chOff x="2216799" y="1001545"/>
              <a:chExt cx="916831" cy="954571"/>
            </a:xfrm>
          </p:grpSpPr>
          <p:sp>
            <p:nvSpPr>
              <p:cNvPr id="133" name="Triângulo isósceles 5">
                <a:extLst>
                  <a:ext uri="{FF2B5EF4-FFF2-40B4-BE49-F238E27FC236}">
                    <a16:creationId xmlns:a16="http://schemas.microsoft.com/office/drawing/2014/main" id="{B66AC157-4289-4E5F-A07F-0B98876E6C87}"/>
                  </a:ext>
                </a:extLst>
              </p:cNvPr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34" name="Triângulo isósceles 8">
                <a:extLst>
                  <a:ext uri="{FF2B5EF4-FFF2-40B4-BE49-F238E27FC236}">
                    <a16:creationId xmlns:a16="http://schemas.microsoft.com/office/drawing/2014/main" id="{800E5E2F-B876-4609-B765-3CFD20F8D19E}"/>
                  </a:ext>
                </a:extLst>
              </p:cNvPr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123" name="Group 71">
              <a:extLst>
                <a:ext uri="{FF2B5EF4-FFF2-40B4-BE49-F238E27FC236}">
                  <a16:creationId xmlns:a16="http://schemas.microsoft.com/office/drawing/2014/main" id="{18D21841-74A2-4DDE-B89B-F113BB5CD6FD}"/>
                </a:ext>
              </a:extLst>
            </p:cNvPr>
            <p:cNvGrpSpPr/>
            <p:nvPr/>
          </p:nvGrpSpPr>
          <p:grpSpPr>
            <a:xfrm>
              <a:off x="1076215" y="4361089"/>
              <a:ext cx="772653" cy="876420"/>
              <a:chOff x="2216799" y="973055"/>
              <a:chExt cx="916831" cy="983061"/>
            </a:xfrm>
          </p:grpSpPr>
          <p:sp>
            <p:nvSpPr>
              <p:cNvPr id="131" name="Triângulo isósceles 5">
                <a:extLst>
                  <a:ext uri="{FF2B5EF4-FFF2-40B4-BE49-F238E27FC236}">
                    <a16:creationId xmlns:a16="http://schemas.microsoft.com/office/drawing/2014/main" id="{399CFD8E-270E-4283-907A-F01EF27C4327}"/>
                  </a:ext>
                </a:extLst>
              </p:cNvPr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32" name="Triângulo isósceles 8">
                <a:extLst>
                  <a:ext uri="{FF2B5EF4-FFF2-40B4-BE49-F238E27FC236}">
                    <a16:creationId xmlns:a16="http://schemas.microsoft.com/office/drawing/2014/main" id="{ABCC0563-BE9A-4281-9873-1BF2D5065773}"/>
                  </a:ext>
                </a:extLst>
              </p:cNvPr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124" name="Group 74">
              <a:extLst>
                <a:ext uri="{FF2B5EF4-FFF2-40B4-BE49-F238E27FC236}">
                  <a16:creationId xmlns:a16="http://schemas.microsoft.com/office/drawing/2014/main" id="{26B350AC-6E14-47CA-B30F-34329E037BB7}"/>
                </a:ext>
              </a:extLst>
            </p:cNvPr>
            <p:cNvGrpSpPr/>
            <p:nvPr/>
          </p:nvGrpSpPr>
          <p:grpSpPr>
            <a:xfrm>
              <a:off x="1798601" y="4338095"/>
              <a:ext cx="772653" cy="876420"/>
              <a:chOff x="2216799" y="973055"/>
              <a:chExt cx="916831" cy="983061"/>
            </a:xfrm>
          </p:grpSpPr>
          <p:sp>
            <p:nvSpPr>
              <p:cNvPr id="129" name="Triângulo isósceles 5">
                <a:extLst>
                  <a:ext uri="{FF2B5EF4-FFF2-40B4-BE49-F238E27FC236}">
                    <a16:creationId xmlns:a16="http://schemas.microsoft.com/office/drawing/2014/main" id="{A18F1824-7F1F-45E2-976D-4D66B575A904}"/>
                  </a:ext>
                </a:extLst>
              </p:cNvPr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30" name="Triângulo isósceles 8">
                <a:extLst>
                  <a:ext uri="{FF2B5EF4-FFF2-40B4-BE49-F238E27FC236}">
                    <a16:creationId xmlns:a16="http://schemas.microsoft.com/office/drawing/2014/main" id="{87E1095C-2920-43CC-82C0-60A24FEC34B3}"/>
                  </a:ext>
                </a:extLst>
              </p:cNvPr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125" name="Group 77">
              <a:extLst>
                <a:ext uri="{FF2B5EF4-FFF2-40B4-BE49-F238E27FC236}">
                  <a16:creationId xmlns:a16="http://schemas.microsoft.com/office/drawing/2014/main" id="{E098F2B1-78DB-4BF2-AA69-8A86082269D4}"/>
                </a:ext>
              </a:extLst>
            </p:cNvPr>
            <p:cNvGrpSpPr/>
            <p:nvPr/>
          </p:nvGrpSpPr>
          <p:grpSpPr>
            <a:xfrm>
              <a:off x="2026379" y="3813917"/>
              <a:ext cx="772653" cy="851021"/>
              <a:chOff x="2216799" y="1001545"/>
              <a:chExt cx="916831" cy="954571"/>
            </a:xfrm>
          </p:grpSpPr>
          <p:sp>
            <p:nvSpPr>
              <p:cNvPr id="127" name="Triângulo isósceles 5">
                <a:extLst>
                  <a:ext uri="{FF2B5EF4-FFF2-40B4-BE49-F238E27FC236}">
                    <a16:creationId xmlns:a16="http://schemas.microsoft.com/office/drawing/2014/main" id="{C51C4AC7-BC56-470B-9452-25BB0FE1156D}"/>
                  </a:ext>
                </a:extLst>
              </p:cNvPr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28" name="Triângulo isósceles 8">
                <a:extLst>
                  <a:ext uri="{FF2B5EF4-FFF2-40B4-BE49-F238E27FC236}">
                    <a16:creationId xmlns:a16="http://schemas.microsoft.com/office/drawing/2014/main" id="{8B1A08D0-C9A2-4A82-BE27-5B83C5EE6F8A}"/>
                  </a:ext>
                </a:extLst>
              </p:cNvPr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126" name="Triângulo isósceles 5">
              <a:extLst>
                <a:ext uri="{FF2B5EF4-FFF2-40B4-BE49-F238E27FC236}">
                  <a16:creationId xmlns:a16="http://schemas.microsoft.com/office/drawing/2014/main" id="{2DD07632-E358-4820-9659-CAF5D555EB67}"/>
                </a:ext>
              </a:extLst>
            </p:cNvPr>
            <p:cNvSpPr/>
            <p:nvPr/>
          </p:nvSpPr>
          <p:spPr>
            <a:xfrm rot="6765919">
              <a:off x="2777576" y="4027163"/>
              <a:ext cx="582291" cy="66785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572691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/>
        </p:nvSpPr>
        <p:spPr>
          <a:xfrm>
            <a:off x="247295" y="275452"/>
            <a:ext cx="6553553" cy="818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	Observa os círculos que estão divididos em quartos, oitavos e doze avos.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273050" algn="just">
              <a:lnSpc>
                <a:spcPct val="150000"/>
              </a:lnSpc>
              <a:spcAft>
                <a:spcPts val="600"/>
              </a:spcAft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Sombreia          de cada círculo.</a:t>
            </a:r>
          </a:p>
          <a:p>
            <a:pPr marL="546100" indent="-273050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Completa.</a:t>
            </a:r>
          </a:p>
          <a:p>
            <a:pPr marL="233363" indent="-233363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7.	Sombreia       de cada figura.</a:t>
            </a: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	Observa os círculos que estão divididos em quartos, oitavos e doze avos.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algn="just">
              <a:lnSpc>
                <a:spcPct val="150000"/>
              </a:lnSpc>
              <a:buAutoNum type="arabicPeriod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6100" indent="-273050" algn="just">
              <a:lnSpc>
                <a:spcPct val="150000"/>
              </a:lnSpc>
              <a:spcAft>
                <a:spcPts val="600"/>
              </a:spcAft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Sombreia          de cada círculo.</a:t>
            </a:r>
          </a:p>
          <a:p>
            <a:pPr marL="546100" indent="-273050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indent="-265113" algn="just">
              <a:tabLst>
                <a:tab pos="265113" algn="l"/>
              </a:tabLs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	Sombreia         de cada círculo.</a:t>
            </a:r>
          </a:p>
        </p:txBody>
      </p:sp>
      <p:graphicFrame>
        <p:nvGraphicFramePr>
          <p:cNvPr id="30" name="Tabela 29">
            <a:extLst>
              <a:ext uri="{FF2B5EF4-FFF2-40B4-BE49-F238E27FC236}">
                <a16:creationId xmlns:a16="http://schemas.microsoft.com/office/drawing/2014/main" id="{4A346225-FB35-493D-A8EC-839740F3635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1020534"/>
              </p:ext>
            </p:extLst>
          </p:nvPr>
        </p:nvGraphicFramePr>
        <p:xfrm>
          <a:off x="1297857" y="315515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2" name="Imagem 51">
            <a:extLst>
              <a:ext uri="{FF2B5EF4-FFF2-40B4-BE49-F238E27FC236}">
                <a16:creationId xmlns:a16="http://schemas.microsoft.com/office/drawing/2014/main" id="{B9E99E8C-41C6-4722-926F-3263051B63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25" y="596911"/>
            <a:ext cx="931240" cy="937013"/>
          </a:xfrm>
          <a:prstGeom prst="rect">
            <a:avLst/>
          </a:prstGeom>
        </p:spPr>
      </p:pic>
      <p:grpSp>
        <p:nvGrpSpPr>
          <p:cNvPr id="55" name="Grupo 54">
            <a:extLst>
              <a:ext uri="{FF2B5EF4-FFF2-40B4-BE49-F238E27FC236}">
                <a16:creationId xmlns:a16="http://schemas.microsoft.com/office/drawing/2014/main" id="{C5A6BE1B-7765-4D8D-A374-F21618F0E46E}"/>
              </a:ext>
            </a:extLst>
          </p:cNvPr>
          <p:cNvGrpSpPr/>
          <p:nvPr/>
        </p:nvGrpSpPr>
        <p:grpSpPr>
          <a:xfrm>
            <a:off x="1590881" y="6953077"/>
            <a:ext cx="2232867" cy="595105"/>
            <a:chOff x="1499818" y="8800266"/>
            <a:chExt cx="2232867" cy="595105"/>
          </a:xfrm>
        </p:grpSpPr>
        <p:grpSp>
          <p:nvGrpSpPr>
            <p:cNvPr id="56" name="Grupo 55">
              <a:extLst>
                <a:ext uri="{FF2B5EF4-FFF2-40B4-BE49-F238E27FC236}">
                  <a16:creationId xmlns:a16="http://schemas.microsoft.com/office/drawing/2014/main" id="{A4AAD004-2D6C-4103-BF7A-8A47B876822B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67" name="Rectangle 37">
                <a:extLst>
                  <a:ext uri="{FF2B5EF4-FFF2-40B4-BE49-F238E27FC236}">
                    <a16:creationId xmlns:a16="http://schemas.microsoft.com/office/drawing/2014/main" id="{B6A61926-365A-477E-AE04-63DC49A45958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tangle 38">
                <a:extLst>
                  <a:ext uri="{FF2B5EF4-FFF2-40B4-BE49-F238E27FC236}">
                    <a16:creationId xmlns:a16="http://schemas.microsoft.com/office/drawing/2014/main" id="{62D228CB-DEDA-40EF-A492-0BFF8785AFF8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9" name="Straight Connector 39">
                <a:extLst>
                  <a:ext uri="{FF2B5EF4-FFF2-40B4-BE49-F238E27FC236}">
                    <a16:creationId xmlns:a16="http://schemas.microsoft.com/office/drawing/2014/main" id="{CC7DF38F-4DBE-4982-AE31-7FBE7935CFF9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7" name="Retângulo 56">
              <a:extLst>
                <a:ext uri="{FF2B5EF4-FFF2-40B4-BE49-F238E27FC236}">
                  <a16:creationId xmlns:a16="http://schemas.microsoft.com/office/drawing/2014/main" id="{AD877FED-5F77-4A34-8186-4390021E9EB1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5632A04B-17F1-44D5-951A-42CADEDC94C7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64" name="Rectangle 37">
                <a:extLst>
                  <a:ext uri="{FF2B5EF4-FFF2-40B4-BE49-F238E27FC236}">
                    <a16:creationId xmlns:a16="http://schemas.microsoft.com/office/drawing/2014/main" id="{76F695CB-9B2B-4077-B58C-DAFC14CAD7B2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38">
                <a:extLst>
                  <a:ext uri="{FF2B5EF4-FFF2-40B4-BE49-F238E27FC236}">
                    <a16:creationId xmlns:a16="http://schemas.microsoft.com/office/drawing/2014/main" id="{F98AC855-6E80-4E3D-A496-DB905B3864B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6" name="Straight Connector 39">
                <a:extLst>
                  <a:ext uri="{FF2B5EF4-FFF2-40B4-BE49-F238E27FC236}">
                    <a16:creationId xmlns:a16="http://schemas.microsoft.com/office/drawing/2014/main" id="{F476AD63-04A7-4DC8-A63F-B958AD357B81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9" name="Retângulo 58">
              <a:extLst>
                <a:ext uri="{FF2B5EF4-FFF2-40B4-BE49-F238E27FC236}">
                  <a16:creationId xmlns:a16="http://schemas.microsoft.com/office/drawing/2014/main" id="{42D59B1B-FB44-4187-B6DA-83FA87E15B60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60" name="Grupo 59">
              <a:extLst>
                <a:ext uri="{FF2B5EF4-FFF2-40B4-BE49-F238E27FC236}">
                  <a16:creationId xmlns:a16="http://schemas.microsoft.com/office/drawing/2014/main" id="{EAE04E99-C476-4A1C-9562-AA08D45180DD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61" name="Rectangle 37">
                <a:extLst>
                  <a:ext uri="{FF2B5EF4-FFF2-40B4-BE49-F238E27FC236}">
                    <a16:creationId xmlns:a16="http://schemas.microsoft.com/office/drawing/2014/main" id="{3A051A1A-2454-4F2C-AB3D-E2EA2BFD795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Rectangle 38">
                <a:extLst>
                  <a:ext uri="{FF2B5EF4-FFF2-40B4-BE49-F238E27FC236}">
                    <a16:creationId xmlns:a16="http://schemas.microsoft.com/office/drawing/2014/main" id="{BB17C8B4-DBCE-419A-B8E1-9471A85552F2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" name="Straight Connector 39">
                <a:extLst>
                  <a:ext uri="{FF2B5EF4-FFF2-40B4-BE49-F238E27FC236}">
                    <a16:creationId xmlns:a16="http://schemas.microsoft.com/office/drawing/2014/main" id="{28F23B1D-2DC6-49CF-8869-408006ECC69B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70" name="Tabela 69">
            <a:extLst>
              <a:ext uri="{FF2B5EF4-FFF2-40B4-BE49-F238E27FC236}">
                <a16:creationId xmlns:a16="http://schemas.microsoft.com/office/drawing/2014/main" id="{C8FCAE30-BAB4-4E3C-AE71-036D625768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02388"/>
              </p:ext>
            </p:extLst>
          </p:nvPr>
        </p:nvGraphicFramePr>
        <p:xfrm>
          <a:off x="1643503" y="6313617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1" name="Imagem 70">
            <a:extLst>
              <a:ext uri="{FF2B5EF4-FFF2-40B4-BE49-F238E27FC236}">
                <a16:creationId xmlns:a16="http://schemas.microsoft.com/office/drawing/2014/main" id="{48170CBD-0376-44E3-9F9E-1EB2CF8C7E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1651" y="620188"/>
            <a:ext cx="892059" cy="890050"/>
          </a:xfrm>
          <a:prstGeom prst="rect">
            <a:avLst/>
          </a:prstGeom>
        </p:spPr>
      </p:pic>
      <p:pic>
        <p:nvPicPr>
          <p:cNvPr id="72" name="Imagem 71">
            <a:extLst>
              <a:ext uri="{FF2B5EF4-FFF2-40B4-BE49-F238E27FC236}">
                <a16:creationId xmlns:a16="http://schemas.microsoft.com/office/drawing/2014/main" id="{F44DF76B-D905-4D0B-8A60-A5DD7077D1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6357" y="575200"/>
            <a:ext cx="971493" cy="977514"/>
          </a:xfrm>
          <a:prstGeom prst="rect">
            <a:avLst/>
          </a:prstGeom>
        </p:spPr>
      </p:pic>
      <p:graphicFrame>
        <p:nvGraphicFramePr>
          <p:cNvPr id="74" name="Tabela 73">
            <a:extLst>
              <a:ext uri="{FF2B5EF4-FFF2-40B4-BE49-F238E27FC236}">
                <a16:creationId xmlns:a16="http://schemas.microsoft.com/office/drawing/2014/main" id="{1CF0239D-95B9-41D7-AB15-A316127EAD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897644"/>
              </p:ext>
            </p:extLst>
          </p:nvPr>
        </p:nvGraphicFramePr>
        <p:xfrm>
          <a:off x="1597475" y="154833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5" name="Grupo 74">
            <a:extLst>
              <a:ext uri="{FF2B5EF4-FFF2-40B4-BE49-F238E27FC236}">
                <a16:creationId xmlns:a16="http://schemas.microsoft.com/office/drawing/2014/main" id="{1AED70D3-1293-47CA-A994-BD11F3846A11}"/>
              </a:ext>
            </a:extLst>
          </p:cNvPr>
          <p:cNvGrpSpPr/>
          <p:nvPr/>
        </p:nvGrpSpPr>
        <p:grpSpPr>
          <a:xfrm>
            <a:off x="1958560" y="2177610"/>
            <a:ext cx="2232867" cy="595105"/>
            <a:chOff x="1499818" y="8800266"/>
            <a:chExt cx="2232867" cy="595105"/>
          </a:xfrm>
        </p:grpSpPr>
        <p:grpSp>
          <p:nvGrpSpPr>
            <p:cNvPr id="76" name="Grupo 75">
              <a:extLst>
                <a:ext uri="{FF2B5EF4-FFF2-40B4-BE49-F238E27FC236}">
                  <a16:creationId xmlns:a16="http://schemas.microsoft.com/office/drawing/2014/main" id="{D280167C-F3B7-46EF-A4A1-A95AA5D5C2AB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87" name="Rectangle 37">
                <a:extLst>
                  <a:ext uri="{FF2B5EF4-FFF2-40B4-BE49-F238E27FC236}">
                    <a16:creationId xmlns:a16="http://schemas.microsoft.com/office/drawing/2014/main" id="{9CC17C05-D04B-44DD-947E-AFF6BA4B1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Rectangle 38">
                <a:extLst>
                  <a:ext uri="{FF2B5EF4-FFF2-40B4-BE49-F238E27FC236}">
                    <a16:creationId xmlns:a16="http://schemas.microsoft.com/office/drawing/2014/main" id="{1F43C317-9633-4267-9769-1F5B80EEA92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9" name="Straight Connector 39">
                <a:extLst>
                  <a:ext uri="{FF2B5EF4-FFF2-40B4-BE49-F238E27FC236}">
                    <a16:creationId xmlns:a16="http://schemas.microsoft.com/office/drawing/2014/main" id="{F3384266-0901-4141-B919-3D45222054F8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7" name="Retângulo 76">
              <a:extLst>
                <a:ext uri="{FF2B5EF4-FFF2-40B4-BE49-F238E27FC236}">
                  <a16:creationId xmlns:a16="http://schemas.microsoft.com/office/drawing/2014/main" id="{47DFEBF6-328A-4178-90D4-953A447AA34B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78" name="Grupo 77">
              <a:extLst>
                <a:ext uri="{FF2B5EF4-FFF2-40B4-BE49-F238E27FC236}">
                  <a16:creationId xmlns:a16="http://schemas.microsoft.com/office/drawing/2014/main" id="{DE23270B-88D4-44D9-AE3D-3E15337FF3D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84" name="Rectangle 37">
                <a:extLst>
                  <a:ext uri="{FF2B5EF4-FFF2-40B4-BE49-F238E27FC236}">
                    <a16:creationId xmlns:a16="http://schemas.microsoft.com/office/drawing/2014/main" id="{4A4AF451-3130-4B31-A9B5-C1EC7789104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Rectangle 38">
                <a:extLst>
                  <a:ext uri="{FF2B5EF4-FFF2-40B4-BE49-F238E27FC236}">
                    <a16:creationId xmlns:a16="http://schemas.microsoft.com/office/drawing/2014/main" id="{EEFFDFB9-1B7C-45FF-8814-BE6F8534798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Straight Connector 39">
                <a:extLst>
                  <a:ext uri="{FF2B5EF4-FFF2-40B4-BE49-F238E27FC236}">
                    <a16:creationId xmlns:a16="http://schemas.microsoft.com/office/drawing/2014/main" id="{D5CDF06D-7C39-4B3A-B621-0B911CD1234B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9" name="Retângulo 78">
              <a:extLst>
                <a:ext uri="{FF2B5EF4-FFF2-40B4-BE49-F238E27FC236}">
                  <a16:creationId xmlns:a16="http://schemas.microsoft.com/office/drawing/2014/main" id="{46B941A2-081C-4D31-9328-AE4171DEF9FB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endParaRPr lang="pt-PT" sz="2400" dirty="0"/>
            </a:p>
          </p:txBody>
        </p:sp>
        <p:grpSp>
          <p:nvGrpSpPr>
            <p:cNvPr id="80" name="Grupo 79">
              <a:extLst>
                <a:ext uri="{FF2B5EF4-FFF2-40B4-BE49-F238E27FC236}">
                  <a16:creationId xmlns:a16="http://schemas.microsoft.com/office/drawing/2014/main" id="{325ED673-59D2-4CFD-9EF0-BC7C5D449A07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81" name="Rectangle 37">
                <a:extLst>
                  <a:ext uri="{FF2B5EF4-FFF2-40B4-BE49-F238E27FC236}">
                    <a16:creationId xmlns:a16="http://schemas.microsoft.com/office/drawing/2014/main" id="{E2754911-97E4-4177-8A2B-3B4B596DB1B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38">
                <a:extLst>
                  <a:ext uri="{FF2B5EF4-FFF2-40B4-BE49-F238E27FC236}">
                    <a16:creationId xmlns:a16="http://schemas.microsoft.com/office/drawing/2014/main" id="{42B499AE-7494-4C7C-9525-5D4726DB679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3" name="Straight Connector 39">
                <a:extLst>
                  <a:ext uri="{FF2B5EF4-FFF2-40B4-BE49-F238E27FC236}">
                    <a16:creationId xmlns:a16="http://schemas.microsoft.com/office/drawing/2014/main" id="{95A19D20-C032-418E-AA31-B66FA768906D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91" name="Grupo 90">
            <a:extLst>
              <a:ext uri="{FF2B5EF4-FFF2-40B4-BE49-F238E27FC236}">
                <a16:creationId xmlns:a16="http://schemas.microsoft.com/office/drawing/2014/main" id="{9232E550-4BA3-413B-B833-C44280D6C72A}"/>
              </a:ext>
            </a:extLst>
          </p:cNvPr>
          <p:cNvGrpSpPr>
            <a:grpSpLocks noChangeAspect="1"/>
          </p:cNvGrpSpPr>
          <p:nvPr/>
        </p:nvGrpSpPr>
        <p:grpSpPr>
          <a:xfrm>
            <a:off x="2544509" y="3721866"/>
            <a:ext cx="913245" cy="913245"/>
            <a:chOff x="2620416" y="7575291"/>
            <a:chExt cx="1440000" cy="1487317"/>
          </a:xfrm>
        </p:grpSpPr>
        <p:sp>
          <p:nvSpPr>
            <p:cNvPr id="92" name="Triângulo isósceles 91">
              <a:extLst>
                <a:ext uri="{FF2B5EF4-FFF2-40B4-BE49-F238E27FC236}">
                  <a16:creationId xmlns:a16="http://schemas.microsoft.com/office/drawing/2014/main" id="{E2C20B53-228B-4AC1-A653-75469A597C96}"/>
                </a:ext>
              </a:extLst>
            </p:cNvPr>
            <p:cNvSpPr/>
            <p:nvPr/>
          </p:nvSpPr>
          <p:spPr>
            <a:xfrm>
              <a:off x="2620416" y="7575291"/>
              <a:ext cx="1440000" cy="148731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3" name="Triângulo isósceles 92">
              <a:extLst>
                <a:ext uri="{FF2B5EF4-FFF2-40B4-BE49-F238E27FC236}">
                  <a16:creationId xmlns:a16="http://schemas.microsoft.com/office/drawing/2014/main" id="{3D68DFDA-CB3E-4884-B3B4-FB83C230F17A}"/>
                </a:ext>
              </a:extLst>
            </p:cNvPr>
            <p:cNvSpPr/>
            <p:nvPr/>
          </p:nvSpPr>
          <p:spPr>
            <a:xfrm rot="10800000">
              <a:off x="2976809" y="8328927"/>
              <a:ext cx="724242" cy="72424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graphicFrame>
        <p:nvGraphicFramePr>
          <p:cNvPr id="94" name="Tabela 93">
            <a:extLst>
              <a:ext uri="{FF2B5EF4-FFF2-40B4-BE49-F238E27FC236}">
                <a16:creationId xmlns:a16="http://schemas.microsoft.com/office/drawing/2014/main" id="{AD8FD332-CD21-4686-8AA3-FAC65DDDFFCB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13781755"/>
              </p:ext>
            </p:extLst>
          </p:nvPr>
        </p:nvGraphicFramePr>
        <p:xfrm>
          <a:off x="4186662" y="3613375"/>
          <a:ext cx="1008000" cy="10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Imagem 18">
            <a:extLst>
              <a:ext uri="{FF2B5EF4-FFF2-40B4-BE49-F238E27FC236}">
                <a16:creationId xmlns:a16="http://schemas.microsoft.com/office/drawing/2014/main" id="{D38631F3-D1DC-4D78-B6D8-DCA1263BE51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1887" y="3798000"/>
            <a:ext cx="896673" cy="896673"/>
          </a:xfrm>
          <a:prstGeom prst="rect">
            <a:avLst/>
          </a:prstGeom>
        </p:spPr>
      </p:pic>
      <p:pic>
        <p:nvPicPr>
          <p:cNvPr id="95" name="Imagem 94">
            <a:extLst>
              <a:ext uri="{FF2B5EF4-FFF2-40B4-BE49-F238E27FC236}">
                <a16:creationId xmlns:a16="http://schemas.microsoft.com/office/drawing/2014/main" id="{8838D468-A18B-45A0-9F8A-0B6630A4FC2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522" y="5394869"/>
            <a:ext cx="931240" cy="937013"/>
          </a:xfrm>
          <a:prstGeom prst="rect">
            <a:avLst/>
          </a:prstGeom>
        </p:spPr>
      </p:pic>
      <p:pic>
        <p:nvPicPr>
          <p:cNvPr id="96" name="Imagem 95">
            <a:extLst>
              <a:ext uri="{FF2B5EF4-FFF2-40B4-BE49-F238E27FC236}">
                <a16:creationId xmlns:a16="http://schemas.microsoft.com/office/drawing/2014/main" id="{60121242-11F2-446D-992D-ADAB77B4768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2348" y="5418146"/>
            <a:ext cx="892059" cy="890050"/>
          </a:xfrm>
          <a:prstGeom prst="rect">
            <a:avLst/>
          </a:prstGeom>
        </p:spPr>
      </p:pic>
      <p:pic>
        <p:nvPicPr>
          <p:cNvPr id="97" name="Imagem 96">
            <a:extLst>
              <a:ext uri="{FF2B5EF4-FFF2-40B4-BE49-F238E27FC236}">
                <a16:creationId xmlns:a16="http://schemas.microsoft.com/office/drawing/2014/main" id="{37CDA428-D777-4A5A-83CB-D7DF3672D8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7054" y="5373158"/>
            <a:ext cx="971493" cy="977514"/>
          </a:xfrm>
          <a:prstGeom prst="rect">
            <a:avLst/>
          </a:prstGeom>
        </p:spPr>
      </p:pic>
      <p:grpSp>
        <p:nvGrpSpPr>
          <p:cNvPr id="98" name="Grupo 97">
            <a:extLst>
              <a:ext uri="{FF2B5EF4-FFF2-40B4-BE49-F238E27FC236}">
                <a16:creationId xmlns:a16="http://schemas.microsoft.com/office/drawing/2014/main" id="{0F39984A-B290-4F6C-B254-E809894AB06D}"/>
              </a:ext>
            </a:extLst>
          </p:cNvPr>
          <p:cNvGrpSpPr>
            <a:grpSpLocks noChangeAspect="1"/>
          </p:cNvGrpSpPr>
          <p:nvPr/>
        </p:nvGrpSpPr>
        <p:grpSpPr>
          <a:xfrm>
            <a:off x="2709498" y="8440821"/>
            <a:ext cx="913245" cy="913245"/>
            <a:chOff x="2620416" y="7575291"/>
            <a:chExt cx="1440000" cy="1487317"/>
          </a:xfrm>
        </p:grpSpPr>
        <p:sp>
          <p:nvSpPr>
            <p:cNvPr id="99" name="Triângulo isósceles 98">
              <a:extLst>
                <a:ext uri="{FF2B5EF4-FFF2-40B4-BE49-F238E27FC236}">
                  <a16:creationId xmlns:a16="http://schemas.microsoft.com/office/drawing/2014/main" id="{9C5A9A75-5442-4B77-888C-4B6FDAC82B35}"/>
                </a:ext>
              </a:extLst>
            </p:cNvPr>
            <p:cNvSpPr/>
            <p:nvPr/>
          </p:nvSpPr>
          <p:spPr>
            <a:xfrm>
              <a:off x="2620416" y="7575291"/>
              <a:ext cx="1440000" cy="148731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0" name="Triângulo isósceles 99">
              <a:extLst>
                <a:ext uri="{FF2B5EF4-FFF2-40B4-BE49-F238E27FC236}">
                  <a16:creationId xmlns:a16="http://schemas.microsoft.com/office/drawing/2014/main" id="{F8FCEA23-CF79-48DE-B6EE-2530A3F3493D}"/>
                </a:ext>
              </a:extLst>
            </p:cNvPr>
            <p:cNvSpPr/>
            <p:nvPr/>
          </p:nvSpPr>
          <p:spPr>
            <a:xfrm rot="10800000">
              <a:off x="2976809" y="8328927"/>
              <a:ext cx="724242" cy="724242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graphicFrame>
        <p:nvGraphicFramePr>
          <p:cNvPr id="101" name="Tabela 100">
            <a:extLst>
              <a:ext uri="{FF2B5EF4-FFF2-40B4-BE49-F238E27FC236}">
                <a16:creationId xmlns:a16="http://schemas.microsoft.com/office/drawing/2014/main" id="{EBD108DC-4120-4385-805A-9C19815247B0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40450778"/>
              </p:ext>
            </p:extLst>
          </p:nvPr>
        </p:nvGraphicFramePr>
        <p:xfrm>
          <a:off x="4351651" y="8332330"/>
          <a:ext cx="1008000" cy="10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201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" name="Imagem 101">
            <a:extLst>
              <a:ext uri="{FF2B5EF4-FFF2-40B4-BE49-F238E27FC236}">
                <a16:creationId xmlns:a16="http://schemas.microsoft.com/office/drawing/2014/main" id="{D5618140-DBB1-4633-AD28-0AD2A2F3161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6876" y="8516955"/>
            <a:ext cx="896673" cy="896673"/>
          </a:xfrm>
          <a:prstGeom prst="rect">
            <a:avLst/>
          </a:prstGeom>
        </p:spPr>
      </p:pic>
      <p:graphicFrame>
        <p:nvGraphicFramePr>
          <p:cNvPr id="103" name="Tabela 102">
            <a:extLst>
              <a:ext uri="{FF2B5EF4-FFF2-40B4-BE49-F238E27FC236}">
                <a16:creationId xmlns:a16="http://schemas.microsoft.com/office/drawing/2014/main" id="{870F7235-150C-4B87-A49E-4D6F733DD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605445"/>
              </p:ext>
            </p:extLst>
          </p:nvPr>
        </p:nvGraphicFramePr>
        <p:xfrm>
          <a:off x="1338776" y="7720296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89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635091"/>
            <a:ext cx="635245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Em cada         , escreve a fração que representa a medida de comprimento do segmento de reta assinalado.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30816" y="1251647"/>
            <a:ext cx="5935045" cy="307777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equivalentes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1144891" y="1678084"/>
            <a:ext cx="231354" cy="3231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4" name="Grupo 23"/>
          <p:cNvGrpSpPr/>
          <p:nvPr/>
        </p:nvGrpSpPr>
        <p:grpSpPr>
          <a:xfrm>
            <a:off x="244975" y="2496387"/>
            <a:ext cx="6306726" cy="2410336"/>
            <a:chOff x="244975" y="2331017"/>
            <a:chExt cx="6306726" cy="2410336"/>
          </a:xfrm>
        </p:grpSpPr>
        <p:sp>
          <p:nvSpPr>
            <p:cNvPr id="21" name="Retângulo 20"/>
            <p:cNvSpPr/>
            <p:nvPr/>
          </p:nvSpPr>
          <p:spPr>
            <a:xfrm>
              <a:off x="850356" y="2331017"/>
              <a:ext cx="287780" cy="4152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 rotWithShape="1">
            <a:blip r:embed="rId4" cstate="print"/>
            <a:srcRect l="21277" t="29018" r="12908" b="34148"/>
            <a:stretch/>
          </p:blipFill>
          <p:spPr>
            <a:xfrm>
              <a:off x="244975" y="2756910"/>
              <a:ext cx="6306726" cy="1984443"/>
            </a:xfrm>
            <a:prstGeom prst="rect">
              <a:avLst/>
            </a:prstGeom>
          </p:spPr>
        </p:pic>
        <p:sp>
          <p:nvSpPr>
            <p:cNvPr id="23" name="Retângulo 22"/>
            <p:cNvSpPr/>
            <p:nvPr/>
          </p:nvSpPr>
          <p:spPr>
            <a:xfrm>
              <a:off x="839765" y="3638535"/>
              <a:ext cx="287780" cy="4152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5" name="CaixaDeTexto 24"/>
          <p:cNvSpPr txBox="1"/>
          <p:nvPr/>
        </p:nvSpPr>
        <p:spPr>
          <a:xfrm>
            <a:off x="231277" y="5100739"/>
            <a:ext cx="6320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1.1. O que concluis?</a:t>
            </a:r>
          </a:p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_______________________________________________________________________</a:t>
            </a:r>
          </a:p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_______________________________________________________________________</a:t>
            </a: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5" cstate="print"/>
          <a:srcRect l="21418" t="49454" r="13192" b="37932"/>
          <a:stretch/>
        </p:blipFill>
        <p:spPr>
          <a:xfrm>
            <a:off x="225251" y="6667428"/>
            <a:ext cx="6300441" cy="683345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>
          <a:xfrm>
            <a:off x="199243" y="6180317"/>
            <a:ext cx="6352458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Considera a seguinte unidade de comprimento dividida em terços.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244975" y="7406073"/>
            <a:ext cx="6352458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2.1. Divide um segmento de reta de comprimento         em dois segmentos iguais. Qual a medida de comprimento dos segmentos obtidos? Completa a igualdade.</a:t>
            </a:r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08560"/>
              </p:ext>
            </p:extLst>
          </p:nvPr>
        </p:nvGraphicFramePr>
        <p:xfrm>
          <a:off x="3832573" y="749939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12775"/>
              </p:ext>
            </p:extLst>
          </p:nvPr>
        </p:nvGraphicFramePr>
        <p:xfrm>
          <a:off x="2759272" y="859147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Retângulo 34"/>
          <p:cNvSpPr/>
          <p:nvPr/>
        </p:nvSpPr>
        <p:spPr>
          <a:xfrm>
            <a:off x="3116780" y="868112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8" name="Grupo 37"/>
          <p:cNvGrpSpPr/>
          <p:nvPr/>
        </p:nvGrpSpPr>
        <p:grpSpPr>
          <a:xfrm>
            <a:off x="3558347" y="8568131"/>
            <a:ext cx="490250" cy="620180"/>
            <a:chOff x="3130346" y="8666868"/>
            <a:chExt cx="490250" cy="620180"/>
          </a:xfrm>
        </p:grpSpPr>
        <p:grpSp>
          <p:nvGrpSpPr>
            <p:cNvPr id="30" name="Grupo 29"/>
            <p:cNvGrpSpPr/>
            <p:nvPr/>
          </p:nvGrpSpPr>
          <p:grpSpPr>
            <a:xfrm>
              <a:off x="3130346" y="8698194"/>
              <a:ext cx="490250" cy="588854"/>
              <a:chOff x="308243" y="2365369"/>
              <a:chExt cx="490250" cy="588854"/>
            </a:xfrm>
          </p:grpSpPr>
          <p:sp>
            <p:nvSpPr>
              <p:cNvPr id="31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2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3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7" name="Retângulo 36"/>
            <p:cNvSpPr/>
            <p:nvPr/>
          </p:nvSpPr>
          <p:spPr>
            <a:xfrm>
              <a:off x="3233445" y="8666868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613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57444" y="1247784"/>
            <a:ext cx="593504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conceito de fração</a:t>
            </a:r>
          </a:p>
        </p:txBody>
      </p:sp>
      <p:sp>
        <p:nvSpPr>
          <p:cNvPr id="9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58418" y="183535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23613" y="238729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08387"/>
              </p:ext>
            </p:extLst>
          </p:nvPr>
        </p:nvGraphicFramePr>
        <p:xfrm>
          <a:off x="1058910" y="2585979"/>
          <a:ext cx="2629934" cy="672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967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1314967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67224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24" name="CaixaDeTexto 11"/>
          <p:cNvSpPr txBox="1"/>
          <p:nvPr/>
        </p:nvSpPr>
        <p:spPr>
          <a:xfrm>
            <a:off x="626452" y="3756732"/>
            <a:ext cx="5845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5" name="Group 30"/>
          <p:cNvGrpSpPr>
            <a:grpSpLocks noChangeAspect="1"/>
          </p:cNvGrpSpPr>
          <p:nvPr/>
        </p:nvGrpSpPr>
        <p:grpSpPr>
          <a:xfrm>
            <a:off x="2608754" y="4631242"/>
            <a:ext cx="490250" cy="588853"/>
            <a:chOff x="6114483" y="2510181"/>
            <a:chExt cx="758150" cy="910634"/>
          </a:xfrm>
        </p:grpSpPr>
        <p:sp>
          <p:nvSpPr>
            <p:cNvPr id="2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29" name="CaixaDeTexto 28"/>
          <p:cNvSpPr txBox="1"/>
          <p:nvPr/>
        </p:nvSpPr>
        <p:spPr>
          <a:xfrm>
            <a:off x="475476" y="6214730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grpSp>
        <p:nvGrpSpPr>
          <p:cNvPr id="8" name="Grupo 33"/>
          <p:cNvGrpSpPr>
            <a:grpSpLocks noChangeAspect="1"/>
          </p:cNvGrpSpPr>
          <p:nvPr/>
        </p:nvGrpSpPr>
        <p:grpSpPr>
          <a:xfrm>
            <a:off x="1065974" y="6360422"/>
            <a:ext cx="1609221" cy="804377"/>
            <a:chOff x="1077677" y="8162323"/>
            <a:chExt cx="1913958" cy="956701"/>
          </a:xfrm>
        </p:grpSpPr>
        <p:sp>
          <p:nvSpPr>
            <p:cNvPr id="37" name="Triângulo isósceles 30"/>
            <p:cNvSpPr/>
            <p:nvPr/>
          </p:nvSpPr>
          <p:spPr>
            <a:xfrm>
              <a:off x="1077677" y="8165431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8" name="Triângulo isósceles 31"/>
            <p:cNvSpPr/>
            <p:nvPr/>
          </p:nvSpPr>
          <p:spPr>
            <a:xfrm>
              <a:off x="2034091" y="8162323"/>
              <a:ext cx="957544" cy="9535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39" name="Triângulo isósceles 32"/>
            <p:cNvSpPr/>
            <p:nvPr/>
          </p:nvSpPr>
          <p:spPr>
            <a:xfrm rot="10800000">
              <a:off x="1556449" y="8162323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pic>
        <p:nvPicPr>
          <p:cNvPr id="48" name="Imagem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grpSp>
        <p:nvGrpSpPr>
          <p:cNvPr id="36" name="Group 30"/>
          <p:cNvGrpSpPr>
            <a:grpSpLocks noChangeAspect="1"/>
          </p:cNvGrpSpPr>
          <p:nvPr/>
        </p:nvGrpSpPr>
        <p:grpSpPr>
          <a:xfrm>
            <a:off x="979854" y="5092400"/>
            <a:ext cx="490250" cy="588853"/>
            <a:chOff x="6114483" y="2510181"/>
            <a:chExt cx="758150" cy="910634"/>
          </a:xfrm>
        </p:grpSpPr>
        <p:sp>
          <p:nvSpPr>
            <p:cNvPr id="42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upo 62"/>
          <p:cNvGrpSpPr/>
          <p:nvPr/>
        </p:nvGrpSpPr>
        <p:grpSpPr>
          <a:xfrm>
            <a:off x="4376921" y="3359915"/>
            <a:ext cx="1888177" cy="1080655"/>
            <a:chOff x="4560125" y="3515097"/>
            <a:chExt cx="1888177" cy="1080655"/>
          </a:xfrm>
        </p:grpSpPr>
        <p:grpSp>
          <p:nvGrpSpPr>
            <p:cNvPr id="61" name="Grupo 60"/>
            <p:cNvGrpSpPr/>
            <p:nvPr/>
          </p:nvGrpSpPr>
          <p:grpSpPr>
            <a:xfrm>
              <a:off x="4706726" y="3723306"/>
              <a:ext cx="1666370" cy="607528"/>
              <a:chOff x="4706726" y="3723306"/>
              <a:chExt cx="1666370" cy="607528"/>
            </a:xfrm>
          </p:grpSpPr>
          <p:sp>
            <p:nvSpPr>
              <p:cNvPr id="54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7" name="Rectângulo 56"/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58" name="Rectângulo 57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6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Rectângulo arredondado 61"/>
            <p:cNvSpPr/>
            <p:nvPr/>
          </p:nvSpPr>
          <p:spPr>
            <a:xfrm>
              <a:off x="4560125" y="3515097"/>
              <a:ext cx="1888177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CaixaDeTexto 11"/>
          <p:cNvSpPr txBox="1"/>
          <p:nvPr/>
        </p:nvSpPr>
        <p:spPr>
          <a:xfrm>
            <a:off x="660098" y="7384222"/>
            <a:ext cx="59900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estão sombreados. Lê-se ………………………………</a:t>
            </a:r>
          </a:p>
        </p:txBody>
      </p:sp>
      <p:grpSp>
        <p:nvGrpSpPr>
          <p:cNvPr id="65" name="Group 30"/>
          <p:cNvGrpSpPr>
            <a:grpSpLocks noChangeAspect="1"/>
          </p:cNvGrpSpPr>
          <p:nvPr/>
        </p:nvGrpSpPr>
        <p:grpSpPr>
          <a:xfrm>
            <a:off x="2642399" y="8258732"/>
            <a:ext cx="490250" cy="588853"/>
            <a:chOff x="6114483" y="2510181"/>
            <a:chExt cx="758150" cy="910634"/>
          </a:xfrm>
        </p:grpSpPr>
        <p:sp>
          <p:nvSpPr>
            <p:cNvPr id="6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30"/>
          <p:cNvGrpSpPr>
            <a:grpSpLocks noChangeAspect="1"/>
          </p:cNvGrpSpPr>
          <p:nvPr/>
        </p:nvGrpSpPr>
        <p:grpSpPr>
          <a:xfrm>
            <a:off x="1013499" y="8719890"/>
            <a:ext cx="490250" cy="588853"/>
            <a:chOff x="6114483" y="2510181"/>
            <a:chExt cx="758150" cy="910634"/>
          </a:xfrm>
        </p:grpSpPr>
        <p:sp>
          <p:nvSpPr>
            <p:cNvPr id="70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3" name="Grupo 72"/>
          <p:cNvGrpSpPr/>
          <p:nvPr/>
        </p:nvGrpSpPr>
        <p:grpSpPr>
          <a:xfrm>
            <a:off x="4422438" y="7028215"/>
            <a:ext cx="2068286" cy="1080655"/>
            <a:chOff x="4560125" y="3515097"/>
            <a:chExt cx="2068286" cy="1080655"/>
          </a:xfrm>
        </p:grpSpPr>
        <p:grpSp>
          <p:nvGrpSpPr>
            <p:cNvPr id="74" name="Grupo 60"/>
            <p:cNvGrpSpPr/>
            <p:nvPr/>
          </p:nvGrpSpPr>
          <p:grpSpPr>
            <a:xfrm>
              <a:off x="4706726" y="3723306"/>
              <a:ext cx="1907850" cy="607528"/>
              <a:chOff x="4706726" y="3723306"/>
              <a:chExt cx="1907850" cy="607528"/>
            </a:xfrm>
          </p:grpSpPr>
          <p:sp>
            <p:nvSpPr>
              <p:cNvPr id="76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78" name="Rectângulo 77"/>
              <p:cNvSpPr/>
              <p:nvPr/>
            </p:nvSpPr>
            <p:spPr>
              <a:xfrm>
                <a:off x="5072166" y="3723306"/>
                <a:ext cx="15424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</a:t>
                </a:r>
                <a:endParaRPr lang="en-US" sz="1200" u="sng" dirty="0"/>
              </a:p>
            </p:txBody>
          </p:sp>
          <p:sp>
            <p:nvSpPr>
              <p:cNvPr id="79" name="Rectângulo 78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8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Rectângulo arredondado 74"/>
            <p:cNvSpPr/>
            <p:nvPr/>
          </p:nvSpPr>
          <p:spPr>
            <a:xfrm>
              <a:off x="4560125" y="3515097"/>
              <a:ext cx="2068286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827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/>
          <a:srcRect l="21561" t="40875" r="12766" b="46510"/>
          <a:stretch/>
        </p:blipFill>
        <p:spPr>
          <a:xfrm>
            <a:off x="272078" y="891178"/>
            <a:ext cx="6352458" cy="68601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26346" y="363177"/>
            <a:ext cx="635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Considera a seguinte unidade de comprimento dividida em quatro partes iguais.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72078" y="1588933"/>
            <a:ext cx="6352458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3.1. Divide um segmento de reta de comprimento         em três segmentos iguais. Qual a medida de comprimento dos segmentos obtidos? Completa a igualdade.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384764"/>
              </p:ext>
            </p:extLst>
          </p:nvPr>
        </p:nvGraphicFramePr>
        <p:xfrm>
          <a:off x="3859676" y="168225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78929"/>
              </p:ext>
            </p:extLst>
          </p:nvPr>
        </p:nvGraphicFramePr>
        <p:xfrm>
          <a:off x="2570351" y="272125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2927859" y="2810909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3369426" y="2697913"/>
            <a:ext cx="490250" cy="620180"/>
            <a:chOff x="3130346" y="8666868"/>
            <a:chExt cx="490250" cy="620180"/>
          </a:xfrm>
        </p:grpSpPr>
        <p:grpSp>
          <p:nvGrpSpPr>
            <p:cNvPr id="10" name="Grupo 9"/>
            <p:cNvGrpSpPr/>
            <p:nvPr/>
          </p:nvGrpSpPr>
          <p:grpSpPr>
            <a:xfrm>
              <a:off x="3130346" y="8698194"/>
              <a:ext cx="490250" cy="588854"/>
              <a:chOff x="308243" y="2365369"/>
              <a:chExt cx="490250" cy="588854"/>
            </a:xfrm>
          </p:grpSpPr>
          <p:sp>
            <p:nvSpPr>
              <p:cNvPr id="1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1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" name="Retângulo 10"/>
            <p:cNvSpPr/>
            <p:nvPr/>
          </p:nvSpPr>
          <p:spPr>
            <a:xfrm>
              <a:off x="3233445" y="8666868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15" name="CaixaDeTexto 14"/>
          <p:cNvSpPr txBox="1"/>
          <p:nvPr/>
        </p:nvSpPr>
        <p:spPr>
          <a:xfrm>
            <a:off x="226346" y="3473206"/>
            <a:ext cx="6352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Das três frações apresentadas</a:t>
            </a:r>
            <a:r>
              <a:rPr lang="pt-PT" sz="1200">
                <a:latin typeface="Arial" panose="020B0604020202020204" pitchFamily="34" charset="0"/>
                <a:cs typeface="Arial" panose="020B0604020202020204" pitchFamily="34" charset="0"/>
              </a:rPr>
              <a:t>, rodeia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duas que são equivalentes. Podes representar primeiro as frações nos modelos apresentados, pintando as porções correspondentes.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59846"/>
              </p:ext>
            </p:extLst>
          </p:nvPr>
        </p:nvGraphicFramePr>
        <p:xfrm>
          <a:off x="524971" y="44372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38076"/>
              </p:ext>
            </p:extLst>
          </p:nvPr>
        </p:nvGraphicFramePr>
        <p:xfrm>
          <a:off x="524971" y="532611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109567"/>
              </p:ext>
            </p:extLst>
          </p:nvPr>
        </p:nvGraphicFramePr>
        <p:xfrm>
          <a:off x="516830" y="625144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532982"/>
              </p:ext>
            </p:extLst>
          </p:nvPr>
        </p:nvGraphicFramePr>
        <p:xfrm>
          <a:off x="1037345" y="5433761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133256"/>
              </p:ext>
            </p:extLst>
          </p:nvPr>
        </p:nvGraphicFramePr>
        <p:xfrm>
          <a:off x="1029204" y="6356153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617712"/>
              </p:ext>
            </p:extLst>
          </p:nvPr>
        </p:nvGraphicFramePr>
        <p:xfrm>
          <a:off x="3500138" y="5430827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45833"/>
              </p:ext>
            </p:extLst>
          </p:nvPr>
        </p:nvGraphicFramePr>
        <p:xfrm>
          <a:off x="3491997" y="6356152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49965"/>
              </p:ext>
            </p:extLst>
          </p:nvPr>
        </p:nvGraphicFramePr>
        <p:xfrm>
          <a:off x="1037343" y="4542005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677235"/>
              </p:ext>
            </p:extLst>
          </p:nvPr>
        </p:nvGraphicFramePr>
        <p:xfrm>
          <a:off x="3500138" y="4533146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CaixaDeTexto 25"/>
          <p:cNvSpPr txBox="1"/>
          <p:nvPr/>
        </p:nvSpPr>
        <p:spPr>
          <a:xfrm>
            <a:off x="272078" y="7084225"/>
            <a:ext cx="635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Completa cada uma das igualdades de acordo com as imagens.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407124" y="767488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3448307" y="767488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1643633" y="885745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0" name="Grupo 29"/>
          <p:cNvGrpSpPr/>
          <p:nvPr/>
        </p:nvGrpSpPr>
        <p:grpSpPr>
          <a:xfrm>
            <a:off x="2108994" y="8760831"/>
            <a:ext cx="490250" cy="637572"/>
            <a:chOff x="5747794" y="3103273"/>
            <a:chExt cx="490250" cy="637572"/>
          </a:xfrm>
        </p:grpSpPr>
        <p:grpSp>
          <p:nvGrpSpPr>
            <p:cNvPr id="31" name="Grupo 30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33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5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2" name="Retângulo 31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958210" y="8743101"/>
            <a:ext cx="490250" cy="637572"/>
            <a:chOff x="5747794" y="3103273"/>
            <a:chExt cx="490250" cy="637572"/>
          </a:xfrm>
        </p:grpSpPr>
        <p:grpSp>
          <p:nvGrpSpPr>
            <p:cNvPr id="37" name="Grupo 36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39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" name="Retângulo 37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Retângulo 41"/>
          <p:cNvSpPr/>
          <p:nvPr/>
        </p:nvSpPr>
        <p:spPr>
          <a:xfrm>
            <a:off x="4830003" y="8837603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43" name="Grupo 42"/>
          <p:cNvGrpSpPr/>
          <p:nvPr/>
        </p:nvGrpSpPr>
        <p:grpSpPr>
          <a:xfrm>
            <a:off x="5260234" y="8716975"/>
            <a:ext cx="490250" cy="637572"/>
            <a:chOff x="5747794" y="3103273"/>
            <a:chExt cx="490250" cy="637572"/>
          </a:xfrm>
        </p:grpSpPr>
        <p:grpSp>
          <p:nvGrpSpPr>
            <p:cNvPr id="44" name="Grupo 43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4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Retângulo 44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upo 48"/>
          <p:cNvGrpSpPr/>
          <p:nvPr/>
        </p:nvGrpSpPr>
        <p:grpSpPr>
          <a:xfrm>
            <a:off x="4204166" y="8712113"/>
            <a:ext cx="490250" cy="637572"/>
            <a:chOff x="5747794" y="3103273"/>
            <a:chExt cx="490250" cy="637572"/>
          </a:xfrm>
        </p:grpSpPr>
        <p:grpSp>
          <p:nvGrpSpPr>
            <p:cNvPr id="50" name="Grupo 49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5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1" name="Retângulo 50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6" name="Imagem 5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09717" y="7748312"/>
            <a:ext cx="884739" cy="786837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4497" y="7730862"/>
            <a:ext cx="921725" cy="785106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21864" y="7764437"/>
            <a:ext cx="864511" cy="879195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4248" y="7775461"/>
            <a:ext cx="830137" cy="85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633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283831"/>
            <a:ext cx="5935045" cy="307777"/>
          </a:xfrm>
          <a:prstGeom prst="rect">
            <a:avLst/>
          </a:prstGeom>
          <a:solidFill>
            <a:srgbClr val="33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Comparação e ordenação de frações com o mesmo denominador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756655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42740" y="281865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70801"/>
              </p:ext>
            </p:extLst>
          </p:nvPr>
        </p:nvGraphicFramePr>
        <p:xfrm>
          <a:off x="971422" y="272722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191438"/>
              </p:ext>
            </p:extLst>
          </p:nvPr>
        </p:nvGraphicFramePr>
        <p:xfrm>
          <a:off x="1390398" y="2772456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646680"/>
              </p:ext>
            </p:extLst>
          </p:nvPr>
        </p:nvGraphicFramePr>
        <p:xfrm>
          <a:off x="971422" y="331175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4472914" y="3089521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149665" y="297254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5734536" y="297254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18810"/>
              </p:ext>
            </p:extLst>
          </p:nvPr>
        </p:nvGraphicFramePr>
        <p:xfrm>
          <a:off x="1390398" y="3385986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6" name="Retângulo 15"/>
          <p:cNvSpPr/>
          <p:nvPr/>
        </p:nvSpPr>
        <p:spPr>
          <a:xfrm>
            <a:off x="440282" y="458578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615961"/>
              </p:ext>
            </p:extLst>
          </p:nvPr>
        </p:nvGraphicFramePr>
        <p:xfrm>
          <a:off x="971422" y="434046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46952"/>
              </p:ext>
            </p:extLst>
          </p:nvPr>
        </p:nvGraphicFramePr>
        <p:xfrm>
          <a:off x="1390398" y="4385692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18560"/>
              </p:ext>
            </p:extLst>
          </p:nvPr>
        </p:nvGraphicFramePr>
        <p:xfrm>
          <a:off x="971422" y="492499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CaixaDeTexto 20"/>
          <p:cNvSpPr txBox="1"/>
          <p:nvPr/>
        </p:nvSpPr>
        <p:spPr>
          <a:xfrm>
            <a:off x="4472914" y="470275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4149665" y="458578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5734536" y="458577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94888"/>
              </p:ext>
            </p:extLst>
          </p:nvPr>
        </p:nvGraphicFramePr>
        <p:xfrm>
          <a:off x="1390398" y="4999222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5" name="Retângulo 24"/>
          <p:cNvSpPr/>
          <p:nvPr/>
        </p:nvSpPr>
        <p:spPr>
          <a:xfrm>
            <a:off x="449900" y="6275090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99018"/>
              </p:ext>
            </p:extLst>
          </p:nvPr>
        </p:nvGraphicFramePr>
        <p:xfrm>
          <a:off x="928106" y="6005350"/>
          <a:ext cx="2986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01579"/>
              </p:ext>
            </p:extLst>
          </p:nvPr>
        </p:nvGraphicFramePr>
        <p:xfrm>
          <a:off x="1390398" y="6075001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9" name="CaixaDeTexto 28"/>
          <p:cNvSpPr txBox="1"/>
          <p:nvPr/>
        </p:nvSpPr>
        <p:spPr>
          <a:xfrm>
            <a:off x="4472913" y="6392066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4149665" y="627508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5734536" y="627508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56859"/>
              </p:ext>
            </p:extLst>
          </p:nvPr>
        </p:nvGraphicFramePr>
        <p:xfrm>
          <a:off x="1390398" y="6688531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23470"/>
              </p:ext>
            </p:extLst>
          </p:nvPr>
        </p:nvGraphicFramePr>
        <p:xfrm>
          <a:off x="928106" y="6589877"/>
          <a:ext cx="29690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Texto explicativo retangular com cantos arredondados 33"/>
          <p:cNvSpPr/>
          <p:nvPr/>
        </p:nvSpPr>
        <p:spPr>
          <a:xfrm>
            <a:off x="1821700" y="8095557"/>
            <a:ext cx="4655930" cy="909874"/>
          </a:xfrm>
          <a:prstGeom prst="wedgeRoundRectCallout">
            <a:avLst>
              <a:gd name="adj1" fmla="val -56020"/>
              <a:gd name="adj2" fmla="val 10198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m 34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240562" y="8100187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19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394362" y="142797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631081"/>
              </p:ext>
            </p:extLst>
          </p:nvPr>
        </p:nvGraphicFramePr>
        <p:xfrm>
          <a:off x="848925" y="1336548"/>
          <a:ext cx="2827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80823"/>
              </p:ext>
            </p:extLst>
          </p:nvPr>
        </p:nvGraphicFramePr>
        <p:xfrm>
          <a:off x="1342020" y="1977159"/>
          <a:ext cx="2499360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357072"/>
              </p:ext>
            </p:extLst>
          </p:nvPr>
        </p:nvGraphicFramePr>
        <p:xfrm>
          <a:off x="846498" y="1909248"/>
          <a:ext cx="2851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443991" y="149172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30470" y="136423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5705613" y="135356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882490" y="2016974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tângulo 13"/>
          <p:cNvSpPr/>
          <p:nvPr/>
        </p:nvSpPr>
        <p:spPr>
          <a:xfrm>
            <a:off x="390354" y="305898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68214"/>
              </p:ext>
            </p:extLst>
          </p:nvPr>
        </p:nvGraphicFramePr>
        <p:xfrm>
          <a:off x="923044" y="296755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576652"/>
              </p:ext>
            </p:extLst>
          </p:nvPr>
        </p:nvGraphicFramePr>
        <p:xfrm>
          <a:off x="1342020" y="3012780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2873"/>
              </p:ext>
            </p:extLst>
          </p:nvPr>
        </p:nvGraphicFramePr>
        <p:xfrm>
          <a:off x="1342020" y="3608163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453719" y="2997426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141747" y="290066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726618" y="290066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4882490" y="3647978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819754"/>
              </p:ext>
            </p:extLst>
          </p:nvPr>
        </p:nvGraphicFramePr>
        <p:xfrm>
          <a:off x="933705" y="353393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de cantos arredondados 26"/>
          <p:cNvSpPr/>
          <p:nvPr/>
        </p:nvSpPr>
        <p:spPr>
          <a:xfrm>
            <a:off x="4159898" y="354220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744769" y="354220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50604" y="469797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390354" y="5595271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417486" y="7860646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9791"/>
              </p:ext>
            </p:extLst>
          </p:nvPr>
        </p:nvGraphicFramePr>
        <p:xfrm>
          <a:off x="691238" y="5919920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33" name="Retângulo 32"/>
          <p:cNvSpPr/>
          <p:nvPr/>
        </p:nvSpPr>
        <p:spPr>
          <a:xfrm>
            <a:off x="903698" y="6298934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3793743" y="623681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52503"/>
              </p:ext>
            </p:extLst>
          </p:nvPr>
        </p:nvGraphicFramePr>
        <p:xfrm>
          <a:off x="2108300" y="6242603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312118"/>
              </p:ext>
            </p:extLst>
          </p:nvPr>
        </p:nvGraphicFramePr>
        <p:xfrm>
          <a:off x="3256493" y="7102828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440349"/>
              </p:ext>
            </p:extLst>
          </p:nvPr>
        </p:nvGraphicFramePr>
        <p:xfrm>
          <a:off x="4885736" y="636639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808939"/>
              </p:ext>
            </p:extLst>
          </p:nvPr>
        </p:nvGraphicFramePr>
        <p:xfrm>
          <a:off x="5744769" y="637313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" name="Retângulo 41"/>
          <p:cNvSpPr/>
          <p:nvPr/>
        </p:nvSpPr>
        <p:spPr>
          <a:xfrm>
            <a:off x="5200340" y="646879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3" name="Tabela 1"/>
          <p:cNvGraphicFramePr>
            <a:graphicFrameLocks noGrp="1"/>
          </p:cNvGraphicFramePr>
          <p:nvPr>
            <p:extLst/>
          </p:nvPr>
        </p:nvGraphicFramePr>
        <p:xfrm>
          <a:off x="707780" y="8243664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4" name="Retângulo 43"/>
          <p:cNvSpPr/>
          <p:nvPr/>
        </p:nvSpPr>
        <p:spPr>
          <a:xfrm>
            <a:off x="959391" y="844494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3793743" y="844043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061630"/>
              </p:ext>
            </p:extLst>
          </p:nvPr>
        </p:nvGraphicFramePr>
        <p:xfrm>
          <a:off x="2402533" y="8490467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908870"/>
              </p:ext>
            </p:extLst>
          </p:nvPr>
        </p:nvGraphicFramePr>
        <p:xfrm>
          <a:off x="4885736" y="859209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479826"/>
              </p:ext>
            </p:extLst>
          </p:nvPr>
        </p:nvGraphicFramePr>
        <p:xfrm>
          <a:off x="5744769" y="859883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" name="Retângulo 52"/>
          <p:cNvSpPr/>
          <p:nvPr/>
        </p:nvSpPr>
        <p:spPr>
          <a:xfrm>
            <a:off x="5200340" y="8694506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064971"/>
              </p:ext>
            </p:extLst>
          </p:nvPr>
        </p:nvGraphicFramePr>
        <p:xfrm>
          <a:off x="1350686" y="1430677"/>
          <a:ext cx="2499360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7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73800"/>
              </p:ext>
            </p:extLst>
          </p:nvPr>
        </p:nvGraphicFramePr>
        <p:xfrm>
          <a:off x="691238" y="6769122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8" name="Retângulo 57"/>
          <p:cNvSpPr/>
          <p:nvPr/>
        </p:nvSpPr>
        <p:spPr>
          <a:xfrm>
            <a:off x="903698" y="714813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3793743" y="708601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60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204102"/>
              </p:ext>
            </p:extLst>
          </p:nvPr>
        </p:nvGraphicFramePr>
        <p:xfrm>
          <a:off x="707780" y="9013073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1" name="Retângulo 60"/>
          <p:cNvSpPr/>
          <p:nvPr/>
        </p:nvSpPr>
        <p:spPr>
          <a:xfrm>
            <a:off x="954128" y="924972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3785161" y="920843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63" name="Tabel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072306"/>
              </p:ext>
            </p:extLst>
          </p:nvPr>
        </p:nvGraphicFramePr>
        <p:xfrm>
          <a:off x="2882212" y="9220467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604155"/>
              </p:ext>
            </p:extLst>
          </p:nvPr>
        </p:nvGraphicFramePr>
        <p:xfrm>
          <a:off x="4165851" y="1988376"/>
          <a:ext cx="2851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909704"/>
              </p:ext>
            </p:extLst>
          </p:nvPr>
        </p:nvGraphicFramePr>
        <p:xfrm>
          <a:off x="5723264" y="1985570"/>
          <a:ext cx="2827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89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278" y="266420"/>
            <a:ext cx="636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Nas figuras que se seguem, o todo foi dividido em 6 partes iguais.</a:t>
            </a:r>
          </a:p>
          <a:p>
            <a:pPr marL="444500" indent="-2619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a)	Indica a fração que representa a porção sombreada de cada figura.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05834" y="2775457"/>
            <a:ext cx="5320871" cy="14508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Coloca as frações por ordem 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Nas figuras seguintes, o todo foi dividido em sete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as figuras ou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decrescente do seu valor.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2B6F4B0-3DE7-44A7-8E86-E821CB9E4B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3513" y="1055704"/>
            <a:ext cx="2763307" cy="1054420"/>
          </a:xfrm>
          <a:prstGeom prst="rect">
            <a:avLst/>
          </a:prstGeom>
        </p:spPr>
      </p:pic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2126974" y="2020907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D2180AEA-FA17-4FD8-A77C-838889C60706}"/>
              </a:ext>
            </a:extLst>
          </p:cNvPr>
          <p:cNvGrpSpPr/>
          <p:nvPr/>
        </p:nvGrpSpPr>
        <p:grpSpPr>
          <a:xfrm>
            <a:off x="3016658" y="2015892"/>
            <a:ext cx="490250" cy="588854"/>
            <a:chOff x="308243" y="2365369"/>
            <a:chExt cx="490250" cy="588854"/>
          </a:xfrm>
        </p:grpSpPr>
        <p:sp>
          <p:nvSpPr>
            <p:cNvPr id="68" name="Rectangle 37">
              <a:extLst>
                <a:ext uri="{FF2B5EF4-FFF2-40B4-BE49-F238E27FC236}">
                  <a16:creationId xmlns:a16="http://schemas.microsoft.com/office/drawing/2014/main" id="{C6DF6896-CC48-4666-8223-17341E2C29F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38">
              <a:extLst>
                <a:ext uri="{FF2B5EF4-FFF2-40B4-BE49-F238E27FC236}">
                  <a16:creationId xmlns:a16="http://schemas.microsoft.com/office/drawing/2014/main" id="{07A63972-EE54-411A-A2B0-D4751FC64AC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Connector 39">
              <a:extLst>
                <a:ext uri="{FF2B5EF4-FFF2-40B4-BE49-F238E27FC236}">
                  <a16:creationId xmlns:a16="http://schemas.microsoft.com/office/drawing/2014/main" id="{39FFDA25-2931-4510-9FF6-C8CEAC29BADB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6C849577-D8B0-4E97-A186-D97AA5B1B979}"/>
              </a:ext>
            </a:extLst>
          </p:cNvPr>
          <p:cNvGrpSpPr/>
          <p:nvPr/>
        </p:nvGrpSpPr>
        <p:grpSpPr>
          <a:xfrm>
            <a:off x="3933145" y="2022144"/>
            <a:ext cx="490250" cy="588854"/>
            <a:chOff x="308243" y="2365369"/>
            <a:chExt cx="490250" cy="588854"/>
          </a:xfrm>
        </p:grpSpPr>
        <p:sp>
          <p:nvSpPr>
            <p:cNvPr id="72" name="Rectangle 37">
              <a:extLst>
                <a:ext uri="{FF2B5EF4-FFF2-40B4-BE49-F238E27FC236}">
                  <a16:creationId xmlns:a16="http://schemas.microsoft.com/office/drawing/2014/main" id="{A046EC46-CF20-4777-B53B-178F9512F61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38">
              <a:extLst>
                <a:ext uri="{FF2B5EF4-FFF2-40B4-BE49-F238E27FC236}">
                  <a16:creationId xmlns:a16="http://schemas.microsoft.com/office/drawing/2014/main" id="{3FCE2104-D267-408A-B067-4E9584D0258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39">
              <a:extLst>
                <a:ext uri="{FF2B5EF4-FFF2-40B4-BE49-F238E27FC236}">
                  <a16:creationId xmlns:a16="http://schemas.microsoft.com/office/drawing/2014/main" id="{B5ECA9D2-9B96-427D-B54D-014E15597EBD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214043" y="2848331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61783" y="3373483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C2682E95-FE29-4459-A19B-0EE72F548358}"/>
              </a:ext>
            </a:extLst>
          </p:cNvPr>
          <p:cNvGrpSpPr/>
          <p:nvPr/>
        </p:nvGrpSpPr>
        <p:grpSpPr>
          <a:xfrm>
            <a:off x="1759295" y="4391048"/>
            <a:ext cx="2232867" cy="595105"/>
            <a:chOff x="1740621" y="4391048"/>
            <a:chExt cx="2232867" cy="595105"/>
          </a:xfrm>
        </p:grpSpPr>
        <p:grpSp>
          <p:nvGrpSpPr>
            <p:cNvPr id="83" name="Grupo 82">
              <a:extLst>
                <a:ext uri="{FF2B5EF4-FFF2-40B4-BE49-F238E27FC236}">
                  <a16:creationId xmlns:a16="http://schemas.microsoft.com/office/drawing/2014/main" id="{A4C673BE-983C-4FDB-B29F-A6AA73C0E9E3}"/>
                </a:ext>
              </a:extLst>
            </p:cNvPr>
            <p:cNvGrpSpPr/>
            <p:nvPr/>
          </p:nvGrpSpPr>
          <p:grpSpPr>
            <a:xfrm>
              <a:off x="1740621" y="4391048"/>
              <a:ext cx="490250" cy="588854"/>
              <a:chOff x="308243" y="2365369"/>
              <a:chExt cx="490250" cy="588854"/>
            </a:xfrm>
          </p:grpSpPr>
          <p:sp>
            <p:nvSpPr>
              <p:cNvPr id="84" name="Rectangle 37">
                <a:extLst>
                  <a:ext uri="{FF2B5EF4-FFF2-40B4-BE49-F238E27FC236}">
                    <a16:creationId xmlns:a16="http://schemas.microsoft.com/office/drawing/2014/main" id="{EE733AB5-CDB7-40B6-BFBF-9E4EC16A153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Rectangle 38">
                <a:extLst>
                  <a:ext uri="{FF2B5EF4-FFF2-40B4-BE49-F238E27FC236}">
                    <a16:creationId xmlns:a16="http://schemas.microsoft.com/office/drawing/2014/main" id="{ECCD7A5E-F056-4F4D-8793-241A95A77AE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Straight Connector 39">
                <a:extLst>
                  <a:ext uri="{FF2B5EF4-FFF2-40B4-BE49-F238E27FC236}">
                    <a16:creationId xmlns:a16="http://schemas.microsoft.com/office/drawing/2014/main" id="{3F921C74-4DA8-40FA-9418-24CEC87C17D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636373B1-2B54-4487-8AB2-3B8BCA60EA1B}"/>
                </a:ext>
              </a:extLst>
            </p:cNvPr>
            <p:cNvSpPr/>
            <p:nvPr/>
          </p:nvSpPr>
          <p:spPr>
            <a:xfrm>
              <a:off x="2234348" y="4460894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87" name="Grupo 86">
              <a:extLst>
                <a:ext uri="{FF2B5EF4-FFF2-40B4-BE49-F238E27FC236}">
                  <a16:creationId xmlns:a16="http://schemas.microsoft.com/office/drawing/2014/main" id="{8101D8FA-ADEA-4E9B-A018-D751DCC3055A}"/>
                </a:ext>
              </a:extLst>
            </p:cNvPr>
            <p:cNvGrpSpPr/>
            <p:nvPr/>
          </p:nvGrpSpPr>
          <p:grpSpPr>
            <a:xfrm>
              <a:off x="2598550" y="4397299"/>
              <a:ext cx="490250" cy="588854"/>
              <a:chOff x="308243" y="2365369"/>
              <a:chExt cx="490250" cy="588854"/>
            </a:xfrm>
          </p:grpSpPr>
          <p:sp>
            <p:nvSpPr>
              <p:cNvPr id="88" name="Rectangle 37">
                <a:extLst>
                  <a:ext uri="{FF2B5EF4-FFF2-40B4-BE49-F238E27FC236}">
                    <a16:creationId xmlns:a16="http://schemas.microsoft.com/office/drawing/2014/main" id="{1D0F2267-89AD-4529-AE7B-46254872D2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Rectangle 38">
                <a:extLst>
                  <a:ext uri="{FF2B5EF4-FFF2-40B4-BE49-F238E27FC236}">
                    <a16:creationId xmlns:a16="http://schemas.microsoft.com/office/drawing/2014/main" id="{BF1F94DE-D46B-4B7D-AC19-6594F759802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0" name="Straight Connector 39">
                <a:extLst>
                  <a:ext uri="{FF2B5EF4-FFF2-40B4-BE49-F238E27FC236}">
                    <a16:creationId xmlns:a16="http://schemas.microsoft.com/office/drawing/2014/main" id="{AF23D98E-CABB-4DB1-B162-6EB633CC03D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E331D6C3-CE5E-416D-9D63-EE17F1A13BF5}"/>
                </a:ext>
              </a:extLst>
            </p:cNvPr>
            <p:cNvSpPr/>
            <p:nvPr/>
          </p:nvSpPr>
          <p:spPr>
            <a:xfrm>
              <a:off x="3124032" y="4454355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92" name="Grupo 91">
              <a:extLst>
                <a:ext uri="{FF2B5EF4-FFF2-40B4-BE49-F238E27FC236}">
                  <a16:creationId xmlns:a16="http://schemas.microsoft.com/office/drawing/2014/main" id="{2E604149-6EC4-41D9-95E5-F3881B895E8B}"/>
                </a:ext>
              </a:extLst>
            </p:cNvPr>
            <p:cNvGrpSpPr/>
            <p:nvPr/>
          </p:nvGrpSpPr>
          <p:grpSpPr>
            <a:xfrm>
              <a:off x="3483238" y="4391048"/>
              <a:ext cx="490250" cy="588854"/>
              <a:chOff x="308243" y="2365369"/>
              <a:chExt cx="490250" cy="588854"/>
            </a:xfrm>
          </p:grpSpPr>
          <p:sp>
            <p:nvSpPr>
              <p:cNvPr id="93" name="Rectangle 37">
                <a:extLst>
                  <a:ext uri="{FF2B5EF4-FFF2-40B4-BE49-F238E27FC236}">
                    <a16:creationId xmlns:a16="http://schemas.microsoft.com/office/drawing/2014/main" id="{7455CA35-05AA-4F57-9FFB-9A1C4254FCB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Rectangle 38">
                <a:extLst>
                  <a:ext uri="{FF2B5EF4-FFF2-40B4-BE49-F238E27FC236}">
                    <a16:creationId xmlns:a16="http://schemas.microsoft.com/office/drawing/2014/main" id="{BA87C837-5D95-4A71-B20E-343B5DF52D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Straight Connector 39">
                <a:extLst>
                  <a:ext uri="{FF2B5EF4-FFF2-40B4-BE49-F238E27FC236}">
                    <a16:creationId xmlns:a16="http://schemas.microsoft.com/office/drawing/2014/main" id="{A507275B-4DAA-4CD1-B74B-07BC8A2C605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8CDF4202-F6E2-40F1-A885-AC57FC5A7A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336619"/>
              </p:ext>
            </p:extLst>
          </p:nvPr>
        </p:nvGraphicFramePr>
        <p:xfrm>
          <a:off x="979199" y="6259491"/>
          <a:ext cx="3780000" cy="183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113827237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02448111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0783561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1032254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2011921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8800935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8368686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8761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97095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7802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207149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76249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21052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48082680"/>
                  </a:ext>
                </a:extLst>
              </a:tr>
            </a:tbl>
          </a:graphicData>
        </a:graphic>
      </p:graphicFrame>
      <p:grpSp>
        <p:nvGrpSpPr>
          <p:cNvPr id="104" name="Grupo 103">
            <a:extLst>
              <a:ext uri="{FF2B5EF4-FFF2-40B4-BE49-F238E27FC236}">
                <a16:creationId xmlns:a16="http://schemas.microsoft.com/office/drawing/2014/main" id="{78375B6B-6EE0-41E7-947B-2F2282A5ABD1}"/>
              </a:ext>
            </a:extLst>
          </p:cNvPr>
          <p:cNvGrpSpPr/>
          <p:nvPr/>
        </p:nvGrpSpPr>
        <p:grpSpPr>
          <a:xfrm>
            <a:off x="4878203" y="6717518"/>
            <a:ext cx="367687" cy="457806"/>
            <a:chOff x="308243" y="2384705"/>
            <a:chExt cx="490250" cy="549608"/>
          </a:xfrm>
        </p:grpSpPr>
        <p:sp>
          <p:nvSpPr>
            <p:cNvPr id="105" name="Rectangle 37">
              <a:extLst>
                <a:ext uri="{FF2B5EF4-FFF2-40B4-BE49-F238E27FC236}">
                  <a16:creationId xmlns:a16="http://schemas.microsoft.com/office/drawing/2014/main" id="{58114F82-4543-44B4-8394-1191D432375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38">
              <a:extLst>
                <a:ext uri="{FF2B5EF4-FFF2-40B4-BE49-F238E27FC236}">
                  <a16:creationId xmlns:a16="http://schemas.microsoft.com/office/drawing/2014/main" id="{76BB1315-890E-42CC-90F2-C27D485A8D1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07" name="Straight Connector 39">
              <a:extLst>
                <a:ext uri="{FF2B5EF4-FFF2-40B4-BE49-F238E27FC236}">
                  <a16:creationId xmlns:a16="http://schemas.microsoft.com/office/drawing/2014/main" id="{C9CBB59B-7C68-43B8-84A7-EC6B3BF78D4A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12" name="Grupo 111">
            <a:extLst>
              <a:ext uri="{FF2B5EF4-FFF2-40B4-BE49-F238E27FC236}">
                <a16:creationId xmlns:a16="http://schemas.microsoft.com/office/drawing/2014/main" id="{2F1C1264-1F85-4C90-9AF3-D32A9F38A18C}"/>
              </a:ext>
            </a:extLst>
          </p:cNvPr>
          <p:cNvGrpSpPr/>
          <p:nvPr/>
        </p:nvGrpSpPr>
        <p:grpSpPr>
          <a:xfrm>
            <a:off x="4878203" y="7734868"/>
            <a:ext cx="367687" cy="457806"/>
            <a:chOff x="308243" y="2384705"/>
            <a:chExt cx="490250" cy="549608"/>
          </a:xfrm>
        </p:grpSpPr>
        <p:sp>
          <p:nvSpPr>
            <p:cNvPr id="113" name="Rectangle 37">
              <a:extLst>
                <a:ext uri="{FF2B5EF4-FFF2-40B4-BE49-F238E27FC236}">
                  <a16:creationId xmlns:a16="http://schemas.microsoft.com/office/drawing/2014/main" id="{3F958BF8-AE06-4658-ABF2-51BAF59EB70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Rectangle 38">
              <a:extLst>
                <a:ext uri="{FF2B5EF4-FFF2-40B4-BE49-F238E27FC236}">
                  <a16:creationId xmlns:a16="http://schemas.microsoft.com/office/drawing/2014/main" id="{9DC1CEC2-4C30-4CFA-9727-3D276E07E0B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5" name="Straight Connector 39">
              <a:extLst>
                <a:ext uri="{FF2B5EF4-FFF2-40B4-BE49-F238E27FC236}">
                  <a16:creationId xmlns:a16="http://schemas.microsoft.com/office/drawing/2014/main" id="{ABC8F1D9-34D6-434A-97C7-0C14D7EF3B85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499818" y="8787902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</p:grpSp>
      <p:graphicFrame>
        <p:nvGraphicFramePr>
          <p:cNvPr id="96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697"/>
              </p:ext>
            </p:extLst>
          </p:nvPr>
        </p:nvGraphicFramePr>
        <p:xfrm>
          <a:off x="4949536" y="7195153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302409"/>
              </p:ext>
            </p:extLst>
          </p:nvPr>
        </p:nvGraphicFramePr>
        <p:xfrm>
          <a:off x="4948664" y="6157884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9388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335111"/>
            <a:ext cx="5935045" cy="307777"/>
          </a:xfrm>
          <a:prstGeom prst="rect">
            <a:avLst/>
          </a:prstGeom>
          <a:solidFill>
            <a:srgbClr val="33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Comparação e ordenação de frações com o mesmo numerador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907665"/>
            <a:ext cx="636615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33272" y="289823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8" name="Retângulo 7"/>
          <p:cNvSpPr/>
          <p:nvPr/>
        </p:nvSpPr>
        <p:spPr>
          <a:xfrm>
            <a:off x="430814" y="4840459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14969"/>
              </p:ext>
            </p:extLst>
          </p:nvPr>
        </p:nvGraphicFramePr>
        <p:xfrm>
          <a:off x="961954" y="280680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080966"/>
              </p:ext>
            </p:extLst>
          </p:nvPr>
        </p:nvGraphicFramePr>
        <p:xfrm>
          <a:off x="1380930" y="2852036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44101"/>
              </p:ext>
            </p:extLst>
          </p:nvPr>
        </p:nvGraphicFramePr>
        <p:xfrm>
          <a:off x="1380930" y="3447419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942772"/>
              </p:ext>
            </p:extLst>
          </p:nvPr>
        </p:nvGraphicFramePr>
        <p:xfrm>
          <a:off x="961954" y="339133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4463446" y="3169101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140197" y="305212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5725068" y="305212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935117"/>
              </p:ext>
            </p:extLst>
          </p:nvPr>
        </p:nvGraphicFramePr>
        <p:xfrm>
          <a:off x="961954" y="459514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63912"/>
              </p:ext>
            </p:extLst>
          </p:nvPr>
        </p:nvGraphicFramePr>
        <p:xfrm>
          <a:off x="1380930" y="4640370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08503"/>
              </p:ext>
            </p:extLst>
          </p:nvPr>
        </p:nvGraphicFramePr>
        <p:xfrm>
          <a:off x="1380930" y="5235753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63828"/>
              </p:ext>
            </p:extLst>
          </p:nvPr>
        </p:nvGraphicFramePr>
        <p:xfrm>
          <a:off x="961954" y="5179669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CaixaDeTexto 23"/>
          <p:cNvSpPr txBox="1"/>
          <p:nvPr/>
        </p:nvSpPr>
        <p:spPr>
          <a:xfrm>
            <a:off x="4463446" y="4957435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4140197" y="484045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5725068" y="484045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440432" y="642870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631513"/>
              </p:ext>
            </p:extLst>
          </p:nvPr>
        </p:nvGraphicFramePr>
        <p:xfrm>
          <a:off x="914527" y="6183386"/>
          <a:ext cx="28870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231160"/>
              </p:ext>
            </p:extLst>
          </p:nvPr>
        </p:nvGraphicFramePr>
        <p:xfrm>
          <a:off x="1380930" y="6228614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636328"/>
              </p:ext>
            </p:extLst>
          </p:nvPr>
        </p:nvGraphicFramePr>
        <p:xfrm>
          <a:off x="1380930" y="6823997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632679"/>
              </p:ext>
            </p:extLst>
          </p:nvPr>
        </p:nvGraphicFramePr>
        <p:xfrm>
          <a:off x="961954" y="676791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CaixaDeTexto 31"/>
          <p:cNvSpPr txBox="1"/>
          <p:nvPr/>
        </p:nvSpPr>
        <p:spPr>
          <a:xfrm>
            <a:off x="4463445" y="6545679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3" name="Retângulo de cantos arredondados 32"/>
          <p:cNvSpPr/>
          <p:nvPr/>
        </p:nvSpPr>
        <p:spPr>
          <a:xfrm>
            <a:off x="4140197" y="642870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5725068" y="642870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o explicativo retangular com cantos arredondados 34"/>
          <p:cNvSpPr/>
          <p:nvPr/>
        </p:nvSpPr>
        <p:spPr>
          <a:xfrm>
            <a:off x="513040" y="7983632"/>
            <a:ext cx="4655930" cy="909874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Imagem 35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302998" y="8117598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84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94362" y="1411843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6088"/>
              </p:ext>
            </p:extLst>
          </p:nvPr>
        </p:nvGraphicFramePr>
        <p:xfrm>
          <a:off x="923044" y="132041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643651"/>
              </p:ext>
            </p:extLst>
          </p:nvPr>
        </p:nvGraphicFramePr>
        <p:xfrm>
          <a:off x="1342020" y="1365642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34641"/>
              </p:ext>
            </p:extLst>
          </p:nvPr>
        </p:nvGraphicFramePr>
        <p:xfrm>
          <a:off x="1342020" y="1961025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523783"/>
              </p:ext>
            </p:extLst>
          </p:nvPr>
        </p:nvGraphicFramePr>
        <p:xfrm>
          <a:off x="884779" y="1886793"/>
          <a:ext cx="2549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443991" y="1475593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20742" y="135861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5705613" y="135861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858067" y="2025263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47001"/>
              </p:ext>
            </p:extLst>
          </p:nvPr>
        </p:nvGraphicFramePr>
        <p:xfrm>
          <a:off x="4174354" y="198793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tângulo 13"/>
          <p:cNvSpPr/>
          <p:nvPr/>
        </p:nvSpPr>
        <p:spPr>
          <a:xfrm>
            <a:off x="390354" y="3127513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29847"/>
              </p:ext>
            </p:extLst>
          </p:nvPr>
        </p:nvGraphicFramePr>
        <p:xfrm>
          <a:off x="923044" y="303608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69428"/>
              </p:ext>
            </p:extLst>
          </p:nvPr>
        </p:nvGraphicFramePr>
        <p:xfrm>
          <a:off x="1342020" y="3081312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851482"/>
              </p:ext>
            </p:extLst>
          </p:nvPr>
        </p:nvGraphicFramePr>
        <p:xfrm>
          <a:off x="1342020" y="3676695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453719" y="3065958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141747" y="296919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726618" y="296919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4882490" y="3716510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413384"/>
              </p:ext>
            </p:extLst>
          </p:nvPr>
        </p:nvGraphicFramePr>
        <p:xfrm>
          <a:off x="933705" y="360246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de cantos arredondados 26"/>
          <p:cNvSpPr/>
          <p:nvPr/>
        </p:nvSpPr>
        <p:spPr>
          <a:xfrm>
            <a:off x="4159898" y="361074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744769" y="361074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50604" y="4689897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390354" y="5615421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389264" y="7804202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794264"/>
              </p:ext>
            </p:extLst>
          </p:nvPr>
        </p:nvGraphicFramePr>
        <p:xfrm>
          <a:off x="691238" y="5940070"/>
          <a:ext cx="354102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33" name="Retângulo 32"/>
          <p:cNvSpPr/>
          <p:nvPr/>
        </p:nvSpPr>
        <p:spPr>
          <a:xfrm>
            <a:off x="931578" y="626713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3731251" y="627413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31188"/>
              </p:ext>
            </p:extLst>
          </p:nvPr>
        </p:nvGraphicFramePr>
        <p:xfrm>
          <a:off x="1649887" y="6250042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Retângulo 36"/>
          <p:cNvSpPr/>
          <p:nvPr/>
        </p:nvSpPr>
        <p:spPr>
          <a:xfrm>
            <a:off x="949495" y="706538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3743528" y="7075704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26834"/>
              </p:ext>
            </p:extLst>
          </p:nvPr>
        </p:nvGraphicFramePr>
        <p:xfrm>
          <a:off x="1346758" y="7088506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73229"/>
              </p:ext>
            </p:extLst>
          </p:nvPr>
        </p:nvGraphicFramePr>
        <p:xfrm>
          <a:off x="4885736" y="638654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488707"/>
              </p:ext>
            </p:extLst>
          </p:nvPr>
        </p:nvGraphicFramePr>
        <p:xfrm>
          <a:off x="5744769" y="639328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" name="Retângulo 41"/>
          <p:cNvSpPr/>
          <p:nvPr/>
        </p:nvSpPr>
        <p:spPr>
          <a:xfrm>
            <a:off x="5200340" y="648894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18788"/>
              </p:ext>
            </p:extLst>
          </p:nvPr>
        </p:nvGraphicFramePr>
        <p:xfrm>
          <a:off x="707780" y="8187220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4" name="Retângulo 43"/>
          <p:cNvSpPr/>
          <p:nvPr/>
        </p:nvSpPr>
        <p:spPr>
          <a:xfrm>
            <a:off x="956281" y="837630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3804338" y="839226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56524"/>
              </p:ext>
            </p:extLst>
          </p:nvPr>
        </p:nvGraphicFramePr>
        <p:xfrm>
          <a:off x="1959674" y="8401355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768491"/>
              </p:ext>
            </p:extLst>
          </p:nvPr>
        </p:nvGraphicFramePr>
        <p:xfrm>
          <a:off x="707780" y="9042405"/>
          <a:ext cx="3600000" cy="26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9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2615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2615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8" name="Retângulo 47"/>
          <p:cNvSpPr/>
          <p:nvPr/>
        </p:nvSpPr>
        <p:spPr>
          <a:xfrm>
            <a:off x="949495" y="927915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04338" y="925542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471096"/>
              </p:ext>
            </p:extLst>
          </p:nvPr>
        </p:nvGraphicFramePr>
        <p:xfrm>
          <a:off x="2874676" y="9266933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192217"/>
              </p:ext>
            </p:extLst>
          </p:nvPr>
        </p:nvGraphicFramePr>
        <p:xfrm>
          <a:off x="4885736" y="853565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829031"/>
              </p:ext>
            </p:extLst>
          </p:nvPr>
        </p:nvGraphicFramePr>
        <p:xfrm>
          <a:off x="5744769" y="85423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" name="Retângulo 52"/>
          <p:cNvSpPr/>
          <p:nvPr/>
        </p:nvSpPr>
        <p:spPr>
          <a:xfrm>
            <a:off x="5200340" y="8638062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4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711822"/>
              </p:ext>
            </p:extLst>
          </p:nvPr>
        </p:nvGraphicFramePr>
        <p:xfrm>
          <a:off x="691238" y="6843727"/>
          <a:ext cx="352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55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09150"/>
              </p:ext>
            </p:extLst>
          </p:nvPr>
        </p:nvGraphicFramePr>
        <p:xfrm>
          <a:off x="5742831" y="1990342"/>
          <a:ext cx="2549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4946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85339" y="9976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Compara as seguintes frações, completando as frases ao lado. Podes representar primeiro as frações nos modelos apresentados, pintando as porções correspondentes.</a:t>
            </a:r>
          </a:p>
        </p:txBody>
      </p:sp>
      <p:sp>
        <p:nvSpPr>
          <p:cNvPr id="7" name="Retângulo 6"/>
          <p:cNvSpPr/>
          <p:nvPr/>
        </p:nvSpPr>
        <p:spPr>
          <a:xfrm>
            <a:off x="540894" y="1030436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33352"/>
              </p:ext>
            </p:extLst>
          </p:nvPr>
        </p:nvGraphicFramePr>
        <p:xfrm>
          <a:off x="1069576" y="939007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10352"/>
              </p:ext>
            </p:extLst>
          </p:nvPr>
        </p:nvGraphicFramePr>
        <p:xfrm>
          <a:off x="1488552" y="984235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31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86514"/>
              </p:ext>
            </p:extLst>
          </p:nvPr>
        </p:nvGraphicFramePr>
        <p:xfrm>
          <a:off x="1069576" y="152353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4571068" y="1301300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247819" y="118432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5832690" y="118432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668915"/>
              </p:ext>
            </p:extLst>
          </p:nvPr>
        </p:nvGraphicFramePr>
        <p:xfrm>
          <a:off x="1488552" y="1597765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5" name="Retângulo 14"/>
          <p:cNvSpPr/>
          <p:nvPr/>
        </p:nvSpPr>
        <p:spPr>
          <a:xfrm>
            <a:off x="538436" y="251776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02492"/>
              </p:ext>
            </p:extLst>
          </p:nvPr>
        </p:nvGraphicFramePr>
        <p:xfrm>
          <a:off x="1069576" y="227244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14189"/>
              </p:ext>
            </p:extLst>
          </p:nvPr>
        </p:nvGraphicFramePr>
        <p:xfrm>
          <a:off x="1488552" y="2317672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77740"/>
              </p:ext>
            </p:extLst>
          </p:nvPr>
        </p:nvGraphicFramePr>
        <p:xfrm>
          <a:off x="1003194" y="2856971"/>
          <a:ext cx="32373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571068" y="263473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247819" y="251776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832690" y="251775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510348"/>
              </p:ext>
            </p:extLst>
          </p:nvPr>
        </p:nvGraphicFramePr>
        <p:xfrm>
          <a:off x="1488552" y="2931202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3" name="Retângulo 22"/>
          <p:cNvSpPr/>
          <p:nvPr/>
        </p:nvSpPr>
        <p:spPr>
          <a:xfrm>
            <a:off x="548054" y="3905748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010368"/>
              </p:ext>
            </p:extLst>
          </p:nvPr>
        </p:nvGraphicFramePr>
        <p:xfrm>
          <a:off x="1005121" y="3658098"/>
          <a:ext cx="3179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79830"/>
              </p:ext>
            </p:extLst>
          </p:nvPr>
        </p:nvGraphicFramePr>
        <p:xfrm>
          <a:off x="1488552" y="3705659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6" name="CaixaDeTexto 25"/>
          <p:cNvSpPr txBox="1"/>
          <p:nvPr/>
        </p:nvSpPr>
        <p:spPr>
          <a:xfrm>
            <a:off x="4571067" y="4022724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4247819" y="390574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832690" y="390574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386631"/>
              </p:ext>
            </p:extLst>
          </p:nvPr>
        </p:nvGraphicFramePr>
        <p:xfrm>
          <a:off x="1488552" y="4319189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54674"/>
              </p:ext>
            </p:extLst>
          </p:nvPr>
        </p:nvGraphicFramePr>
        <p:xfrm>
          <a:off x="994431" y="4244958"/>
          <a:ext cx="34251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Retângulo 30"/>
          <p:cNvSpPr/>
          <p:nvPr/>
        </p:nvSpPr>
        <p:spPr>
          <a:xfrm>
            <a:off x="519352" y="528670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629751"/>
              </p:ext>
            </p:extLst>
          </p:nvPr>
        </p:nvGraphicFramePr>
        <p:xfrm>
          <a:off x="986037" y="5039058"/>
          <a:ext cx="3179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103064"/>
              </p:ext>
            </p:extLst>
          </p:nvPr>
        </p:nvGraphicFramePr>
        <p:xfrm>
          <a:off x="1469468" y="5086619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4" name="CaixaDeTexto 33"/>
          <p:cNvSpPr txBox="1"/>
          <p:nvPr/>
        </p:nvSpPr>
        <p:spPr>
          <a:xfrm>
            <a:off x="4551983" y="5403684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4228735" y="528670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6" name="Retângulo de cantos arredondados 35"/>
          <p:cNvSpPr/>
          <p:nvPr/>
        </p:nvSpPr>
        <p:spPr>
          <a:xfrm>
            <a:off x="5813606" y="528670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50563"/>
              </p:ext>
            </p:extLst>
          </p:nvPr>
        </p:nvGraphicFramePr>
        <p:xfrm>
          <a:off x="1469468" y="5700149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507632"/>
              </p:ext>
            </p:extLst>
          </p:nvPr>
        </p:nvGraphicFramePr>
        <p:xfrm>
          <a:off x="986037" y="5625917"/>
          <a:ext cx="34281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" name="CaixaDeTexto 1"/>
          <p:cNvSpPr txBox="1"/>
          <p:nvPr/>
        </p:nvSpPr>
        <p:spPr>
          <a:xfrm>
            <a:off x="279746" y="6206791"/>
            <a:ext cx="636615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tângulo 2"/>
          <p:cNvSpPr/>
          <p:nvPr/>
        </p:nvSpPr>
        <p:spPr>
          <a:xfrm>
            <a:off x="523504" y="725399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1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17516"/>
              </p:ext>
            </p:extLst>
          </p:nvPr>
        </p:nvGraphicFramePr>
        <p:xfrm>
          <a:off x="880374" y="7162568"/>
          <a:ext cx="3878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55440"/>
              </p:ext>
            </p:extLst>
          </p:nvPr>
        </p:nvGraphicFramePr>
        <p:xfrm>
          <a:off x="1471162" y="7803179"/>
          <a:ext cx="2499360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5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350727"/>
              </p:ext>
            </p:extLst>
          </p:nvPr>
        </p:nvGraphicFramePr>
        <p:xfrm>
          <a:off x="910512" y="7735268"/>
          <a:ext cx="3414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CaixaDeTexto 7"/>
          <p:cNvSpPr txBox="1"/>
          <p:nvPr/>
        </p:nvSpPr>
        <p:spPr>
          <a:xfrm>
            <a:off x="4573133" y="731774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45" name="Retângulo de cantos arredondados 8"/>
          <p:cNvSpPr/>
          <p:nvPr/>
        </p:nvSpPr>
        <p:spPr>
          <a:xfrm>
            <a:off x="4259612" y="719025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6" name="Retângulo de cantos arredondados 9"/>
          <p:cNvSpPr/>
          <p:nvPr/>
        </p:nvSpPr>
        <p:spPr>
          <a:xfrm>
            <a:off x="5834755" y="717958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Retângulo 10"/>
          <p:cNvSpPr/>
          <p:nvPr/>
        </p:nvSpPr>
        <p:spPr>
          <a:xfrm>
            <a:off x="5011632" y="7842994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8" name="Retângulo 13"/>
          <p:cNvSpPr/>
          <p:nvPr/>
        </p:nvSpPr>
        <p:spPr>
          <a:xfrm>
            <a:off x="541021" y="8734272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49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75584"/>
              </p:ext>
            </p:extLst>
          </p:nvPr>
        </p:nvGraphicFramePr>
        <p:xfrm>
          <a:off x="1073711" y="864284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845261"/>
              </p:ext>
            </p:extLst>
          </p:nvPr>
        </p:nvGraphicFramePr>
        <p:xfrm>
          <a:off x="1492687" y="8688071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1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539635"/>
              </p:ext>
            </p:extLst>
          </p:nvPr>
        </p:nvGraphicFramePr>
        <p:xfrm>
          <a:off x="1492687" y="9283454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52" name="CaixaDeTexto 18"/>
          <p:cNvSpPr txBox="1"/>
          <p:nvPr/>
        </p:nvSpPr>
        <p:spPr>
          <a:xfrm>
            <a:off x="4604386" y="867271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53" name="Retângulo de cantos arredondados 19"/>
          <p:cNvSpPr/>
          <p:nvPr/>
        </p:nvSpPr>
        <p:spPr>
          <a:xfrm>
            <a:off x="4292414" y="857595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4" name="Retângulo de cantos arredondados 20"/>
          <p:cNvSpPr/>
          <p:nvPr/>
        </p:nvSpPr>
        <p:spPr>
          <a:xfrm>
            <a:off x="5877285" y="857595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Retângulo 21"/>
          <p:cNvSpPr/>
          <p:nvPr/>
        </p:nvSpPr>
        <p:spPr>
          <a:xfrm>
            <a:off x="5033157" y="932326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758785"/>
              </p:ext>
            </p:extLst>
          </p:nvPr>
        </p:nvGraphicFramePr>
        <p:xfrm>
          <a:off x="997543" y="9208995"/>
          <a:ext cx="36835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" name="Retângulo de cantos arredondados 26"/>
          <p:cNvSpPr/>
          <p:nvPr/>
        </p:nvSpPr>
        <p:spPr>
          <a:xfrm>
            <a:off x="4292413" y="921749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Retângulo de cantos arredondados 27"/>
          <p:cNvSpPr/>
          <p:nvPr/>
        </p:nvSpPr>
        <p:spPr>
          <a:xfrm>
            <a:off x="5877284" y="921749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59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757705"/>
              </p:ext>
            </p:extLst>
          </p:nvPr>
        </p:nvGraphicFramePr>
        <p:xfrm>
          <a:off x="1479828" y="7256697"/>
          <a:ext cx="2499360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60" name="Retângulo de cantos arredondados 49"/>
          <p:cNvSpPr/>
          <p:nvPr/>
        </p:nvSpPr>
        <p:spPr>
          <a:xfrm>
            <a:off x="4259612" y="783245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1" name="Retângulo de cantos arredondados 53"/>
          <p:cNvSpPr/>
          <p:nvPr/>
        </p:nvSpPr>
        <p:spPr>
          <a:xfrm>
            <a:off x="5844483" y="783245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917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Nas figuras que se seguem, o todo foi dividido, respetivamente, em 4, 5, 6 e 8 partes iguais. Em cada uma das figuras foram sombreadas duas partes.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387160" y="2775457"/>
            <a:ext cx="5320871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73050" indent="-273050">
              <a:lnSpc>
                <a:spcPct val="200000"/>
              </a:lnSpc>
              <a:spcAft>
                <a:spcPts val="1200"/>
              </a:spcAft>
            </a:pPr>
            <a:r>
              <a:rPr lang="pt-BR" sz="1200" b="0" cap="none" spc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a)	Das 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Escreve as frações por ordem decrescente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7. Nas figuras seguintes, o todo foi dividido, respetivamente, em 6, 7, 8 e 9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três partes em cada figura e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crescente do seu valor.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1348000" y="2024362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195369" y="2848331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43109" y="3373483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D875BE7C-11EF-418F-ACDF-EAF402E3908D}"/>
              </a:ext>
            </a:extLst>
          </p:cNvPr>
          <p:cNvGrpSpPr/>
          <p:nvPr/>
        </p:nvGrpSpPr>
        <p:grpSpPr>
          <a:xfrm>
            <a:off x="5396578" y="6070652"/>
            <a:ext cx="367687" cy="457806"/>
            <a:chOff x="308243" y="2384705"/>
            <a:chExt cx="490250" cy="549608"/>
          </a:xfrm>
        </p:grpSpPr>
        <p:sp>
          <p:nvSpPr>
            <p:cNvPr id="101" name="Rectangle 37">
              <a:extLst>
                <a:ext uri="{FF2B5EF4-FFF2-40B4-BE49-F238E27FC236}">
                  <a16:creationId xmlns:a16="http://schemas.microsoft.com/office/drawing/2014/main" id="{11F203B4-1FE3-4A2F-A67C-C7834915C72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2" name="Rectangle 38">
              <a:extLst>
                <a:ext uri="{FF2B5EF4-FFF2-40B4-BE49-F238E27FC236}">
                  <a16:creationId xmlns:a16="http://schemas.microsoft.com/office/drawing/2014/main" id="{6D2C1708-247C-4547-BFBC-A0C7F8C0686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03" name="Straight Connector 39">
              <a:extLst>
                <a:ext uri="{FF2B5EF4-FFF2-40B4-BE49-F238E27FC236}">
                  <a16:creationId xmlns:a16="http://schemas.microsoft.com/office/drawing/2014/main" id="{9DA1E45A-7807-4A6F-9FC5-6C036481BC4C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B07D0FE4-DF55-444C-BA91-CDE215C20A94}"/>
              </a:ext>
            </a:extLst>
          </p:cNvPr>
          <p:cNvGrpSpPr/>
          <p:nvPr/>
        </p:nvGrpSpPr>
        <p:grpSpPr>
          <a:xfrm>
            <a:off x="5396578" y="6665422"/>
            <a:ext cx="367687" cy="457806"/>
            <a:chOff x="308243" y="2384705"/>
            <a:chExt cx="490250" cy="549608"/>
          </a:xfrm>
        </p:grpSpPr>
        <p:sp>
          <p:nvSpPr>
            <p:cNvPr id="109" name="Rectangle 37">
              <a:extLst>
                <a:ext uri="{FF2B5EF4-FFF2-40B4-BE49-F238E27FC236}">
                  <a16:creationId xmlns:a16="http://schemas.microsoft.com/office/drawing/2014/main" id="{EC2BE38E-2284-41A6-AE46-D7FBEA3F862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0" name="Rectangle 38">
              <a:extLst>
                <a:ext uri="{FF2B5EF4-FFF2-40B4-BE49-F238E27FC236}">
                  <a16:creationId xmlns:a16="http://schemas.microsoft.com/office/drawing/2014/main" id="{66337145-154D-43E7-B1F5-B38C76FA304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1" name="Straight Connector 39">
              <a:extLst>
                <a:ext uri="{FF2B5EF4-FFF2-40B4-BE49-F238E27FC236}">
                  <a16:creationId xmlns:a16="http://schemas.microsoft.com/office/drawing/2014/main" id="{B028767B-064D-43C6-83AE-6EC48598B00E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794349" y="8839143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</p:grpSp>
      <p:pic>
        <p:nvPicPr>
          <p:cNvPr id="4" name="Imagem 3">
            <a:extLst>
              <a:ext uri="{FF2B5EF4-FFF2-40B4-BE49-F238E27FC236}">
                <a16:creationId xmlns:a16="http://schemas.microsoft.com/office/drawing/2014/main" id="{3F16CB8C-C4B7-4283-9C67-E6B9774C24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8444" y="929955"/>
            <a:ext cx="4295775" cy="1143000"/>
          </a:xfrm>
          <a:prstGeom prst="rect">
            <a:avLst/>
          </a:prstGeom>
        </p:spPr>
      </p:pic>
      <p:grpSp>
        <p:nvGrpSpPr>
          <p:cNvPr id="139" name="Grupo 138">
            <a:extLst>
              <a:ext uri="{FF2B5EF4-FFF2-40B4-BE49-F238E27FC236}">
                <a16:creationId xmlns:a16="http://schemas.microsoft.com/office/drawing/2014/main" id="{542A6C58-B264-47FC-A16D-A041C532BCC5}"/>
              </a:ext>
            </a:extLst>
          </p:cNvPr>
          <p:cNvGrpSpPr/>
          <p:nvPr/>
        </p:nvGrpSpPr>
        <p:grpSpPr>
          <a:xfrm>
            <a:off x="2439912" y="2011096"/>
            <a:ext cx="490250" cy="588854"/>
            <a:chOff x="308243" y="2365369"/>
            <a:chExt cx="490250" cy="588854"/>
          </a:xfrm>
        </p:grpSpPr>
        <p:sp>
          <p:nvSpPr>
            <p:cNvPr id="140" name="Rectangle 37">
              <a:extLst>
                <a:ext uri="{FF2B5EF4-FFF2-40B4-BE49-F238E27FC236}">
                  <a16:creationId xmlns:a16="http://schemas.microsoft.com/office/drawing/2014/main" id="{170BE9C3-9D7D-41C4-AAC8-68CC9B7E9F5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1" name="Rectangle 38">
              <a:extLst>
                <a:ext uri="{FF2B5EF4-FFF2-40B4-BE49-F238E27FC236}">
                  <a16:creationId xmlns:a16="http://schemas.microsoft.com/office/drawing/2014/main" id="{A177BCF2-EDE9-4EF5-AAB3-971C53FB095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cxnSp>
          <p:nvCxnSpPr>
            <p:cNvPr id="142" name="Straight Connector 39">
              <a:extLst>
                <a:ext uri="{FF2B5EF4-FFF2-40B4-BE49-F238E27FC236}">
                  <a16:creationId xmlns:a16="http://schemas.microsoft.com/office/drawing/2014/main" id="{3D0488EB-6AE3-4786-BCB4-44ACF77ACB4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3" name="Grupo 142">
            <a:extLst>
              <a:ext uri="{FF2B5EF4-FFF2-40B4-BE49-F238E27FC236}">
                <a16:creationId xmlns:a16="http://schemas.microsoft.com/office/drawing/2014/main" id="{9F95A1E0-FB97-4F4E-88B8-6F6671B08D80}"/>
              </a:ext>
            </a:extLst>
          </p:cNvPr>
          <p:cNvGrpSpPr/>
          <p:nvPr/>
        </p:nvGrpSpPr>
        <p:grpSpPr>
          <a:xfrm>
            <a:off x="3535623" y="2021818"/>
            <a:ext cx="490250" cy="588854"/>
            <a:chOff x="308243" y="2365369"/>
            <a:chExt cx="490250" cy="588854"/>
          </a:xfrm>
        </p:grpSpPr>
        <p:sp>
          <p:nvSpPr>
            <p:cNvPr id="144" name="Rectangle 37">
              <a:extLst>
                <a:ext uri="{FF2B5EF4-FFF2-40B4-BE49-F238E27FC236}">
                  <a16:creationId xmlns:a16="http://schemas.microsoft.com/office/drawing/2014/main" id="{7236FDAD-A38C-4020-A8B7-F03962F5AE0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5" name="Rectangle 38">
              <a:extLst>
                <a:ext uri="{FF2B5EF4-FFF2-40B4-BE49-F238E27FC236}">
                  <a16:creationId xmlns:a16="http://schemas.microsoft.com/office/drawing/2014/main" id="{507EE665-5B37-463C-BC8F-9F02DEAB731A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46" name="Straight Connector 39">
              <a:extLst>
                <a:ext uri="{FF2B5EF4-FFF2-40B4-BE49-F238E27FC236}">
                  <a16:creationId xmlns:a16="http://schemas.microsoft.com/office/drawing/2014/main" id="{1F75B3FA-1CE8-4743-944F-2F1DF493A80F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7" name="Grupo 146">
            <a:extLst>
              <a:ext uri="{FF2B5EF4-FFF2-40B4-BE49-F238E27FC236}">
                <a16:creationId xmlns:a16="http://schemas.microsoft.com/office/drawing/2014/main" id="{C3F3E337-ECA1-4812-ADB2-A98A0315CB2B}"/>
              </a:ext>
            </a:extLst>
          </p:cNvPr>
          <p:cNvGrpSpPr/>
          <p:nvPr/>
        </p:nvGrpSpPr>
        <p:grpSpPr>
          <a:xfrm>
            <a:off x="4600117" y="2040530"/>
            <a:ext cx="490250" cy="588854"/>
            <a:chOff x="308243" y="2365369"/>
            <a:chExt cx="490250" cy="588854"/>
          </a:xfrm>
        </p:grpSpPr>
        <p:sp>
          <p:nvSpPr>
            <p:cNvPr id="148" name="Rectangle 37">
              <a:extLst>
                <a:ext uri="{FF2B5EF4-FFF2-40B4-BE49-F238E27FC236}">
                  <a16:creationId xmlns:a16="http://schemas.microsoft.com/office/drawing/2014/main" id="{8E9BDD79-4715-4D30-9AFF-899CF2927F4B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9" name="Rectangle 38">
              <a:extLst>
                <a:ext uri="{FF2B5EF4-FFF2-40B4-BE49-F238E27FC236}">
                  <a16:creationId xmlns:a16="http://schemas.microsoft.com/office/drawing/2014/main" id="{7EA88ECF-E839-44AA-BAFE-53501A9F924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50" name="Straight Connector 39">
              <a:extLst>
                <a:ext uri="{FF2B5EF4-FFF2-40B4-BE49-F238E27FC236}">
                  <a16:creationId xmlns:a16="http://schemas.microsoft.com/office/drawing/2014/main" id="{DBA0F80C-4836-4035-8CC2-EA62BB6952A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692A38C7-9CCA-44D2-9009-10F8E0FA193E}"/>
              </a:ext>
            </a:extLst>
          </p:cNvPr>
          <p:cNvGrpSpPr/>
          <p:nvPr/>
        </p:nvGrpSpPr>
        <p:grpSpPr>
          <a:xfrm>
            <a:off x="1740621" y="4391048"/>
            <a:ext cx="3117554" cy="595105"/>
            <a:chOff x="1740621" y="4391048"/>
            <a:chExt cx="3117554" cy="595105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C2682E95-FE29-4459-A19B-0EE72F548358}"/>
                </a:ext>
              </a:extLst>
            </p:cNvPr>
            <p:cNvGrpSpPr/>
            <p:nvPr/>
          </p:nvGrpSpPr>
          <p:grpSpPr>
            <a:xfrm>
              <a:off x="1740621" y="4391048"/>
              <a:ext cx="2232867" cy="595105"/>
              <a:chOff x="1740621" y="4391048"/>
              <a:chExt cx="2232867" cy="595105"/>
            </a:xfrm>
          </p:grpSpPr>
          <p:grpSp>
            <p:nvGrpSpPr>
              <p:cNvPr id="83" name="Grupo 82">
                <a:extLst>
                  <a:ext uri="{FF2B5EF4-FFF2-40B4-BE49-F238E27FC236}">
                    <a16:creationId xmlns:a16="http://schemas.microsoft.com/office/drawing/2014/main" id="{A4C673BE-983C-4FDB-B29F-A6AA73C0E9E3}"/>
                  </a:ext>
                </a:extLst>
              </p:cNvPr>
              <p:cNvGrpSpPr/>
              <p:nvPr/>
            </p:nvGrpSpPr>
            <p:grpSpPr>
              <a:xfrm>
                <a:off x="1740621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84" name="Rectangle 37">
                  <a:extLst>
                    <a:ext uri="{FF2B5EF4-FFF2-40B4-BE49-F238E27FC236}">
                      <a16:creationId xmlns:a16="http://schemas.microsoft.com/office/drawing/2014/main" id="{EE733AB5-CDB7-40B6-BFBF-9E4EC16A153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Rectangle 38">
                  <a:extLst>
                    <a:ext uri="{FF2B5EF4-FFF2-40B4-BE49-F238E27FC236}">
                      <a16:creationId xmlns:a16="http://schemas.microsoft.com/office/drawing/2014/main" id="{ECCD7A5E-F056-4F4D-8793-241A95A77A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6" name="Straight Connector 39">
                  <a:extLst>
                    <a:ext uri="{FF2B5EF4-FFF2-40B4-BE49-F238E27FC236}">
                      <a16:creationId xmlns:a16="http://schemas.microsoft.com/office/drawing/2014/main" id="{3F921C74-4DA8-40FA-9418-24CEC87C17D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8" name="Retângulo 17">
                <a:extLst>
                  <a:ext uri="{FF2B5EF4-FFF2-40B4-BE49-F238E27FC236}">
                    <a16:creationId xmlns:a16="http://schemas.microsoft.com/office/drawing/2014/main" id="{636373B1-2B54-4487-8AB2-3B8BCA60EA1B}"/>
                  </a:ext>
                </a:extLst>
              </p:cNvPr>
              <p:cNvSpPr/>
              <p:nvPr/>
            </p:nvSpPr>
            <p:spPr>
              <a:xfrm>
                <a:off x="2234348" y="4460894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87" name="Grupo 86">
                <a:extLst>
                  <a:ext uri="{FF2B5EF4-FFF2-40B4-BE49-F238E27FC236}">
                    <a16:creationId xmlns:a16="http://schemas.microsoft.com/office/drawing/2014/main" id="{8101D8FA-ADEA-4E9B-A018-D751DCC3055A}"/>
                  </a:ext>
                </a:extLst>
              </p:cNvPr>
              <p:cNvGrpSpPr/>
              <p:nvPr/>
            </p:nvGrpSpPr>
            <p:grpSpPr>
              <a:xfrm>
                <a:off x="2598550" y="4397299"/>
                <a:ext cx="490250" cy="588854"/>
                <a:chOff x="308243" y="2365369"/>
                <a:chExt cx="490250" cy="588854"/>
              </a:xfrm>
            </p:grpSpPr>
            <p:sp>
              <p:nvSpPr>
                <p:cNvPr id="88" name="Rectangle 37">
                  <a:extLst>
                    <a:ext uri="{FF2B5EF4-FFF2-40B4-BE49-F238E27FC236}">
                      <a16:creationId xmlns:a16="http://schemas.microsoft.com/office/drawing/2014/main" id="{1D0F2267-89AD-4529-AE7B-46254872D2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Rectangle 38">
                  <a:extLst>
                    <a:ext uri="{FF2B5EF4-FFF2-40B4-BE49-F238E27FC236}">
                      <a16:creationId xmlns:a16="http://schemas.microsoft.com/office/drawing/2014/main" id="{BF1F94DE-D46B-4B7D-AC19-6594F759802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0" name="Straight Connector 39">
                  <a:extLst>
                    <a:ext uri="{FF2B5EF4-FFF2-40B4-BE49-F238E27FC236}">
                      <a16:creationId xmlns:a16="http://schemas.microsoft.com/office/drawing/2014/main" id="{AF23D98E-CABB-4DB1-B162-6EB633CC03DE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91" name="Retângulo 90">
                <a:extLst>
                  <a:ext uri="{FF2B5EF4-FFF2-40B4-BE49-F238E27FC236}">
                    <a16:creationId xmlns:a16="http://schemas.microsoft.com/office/drawing/2014/main" id="{E331D6C3-CE5E-416D-9D63-EE17F1A13BF5}"/>
                  </a:ext>
                </a:extLst>
              </p:cNvPr>
              <p:cNvSpPr/>
              <p:nvPr/>
            </p:nvSpPr>
            <p:spPr>
              <a:xfrm>
                <a:off x="3124032" y="4454355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92" name="Grupo 91">
                <a:extLst>
                  <a:ext uri="{FF2B5EF4-FFF2-40B4-BE49-F238E27FC236}">
                    <a16:creationId xmlns:a16="http://schemas.microsoft.com/office/drawing/2014/main" id="{2E604149-6EC4-41D9-95E5-F3881B895E8B}"/>
                  </a:ext>
                </a:extLst>
              </p:cNvPr>
              <p:cNvGrpSpPr/>
              <p:nvPr/>
            </p:nvGrpSpPr>
            <p:grpSpPr>
              <a:xfrm>
                <a:off x="3483238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93" name="Rectangle 37">
                  <a:extLst>
                    <a:ext uri="{FF2B5EF4-FFF2-40B4-BE49-F238E27FC236}">
                      <a16:creationId xmlns:a16="http://schemas.microsoft.com/office/drawing/2014/main" id="{7455CA35-05AA-4F57-9FFB-9A1C4254FC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Rectangle 38">
                  <a:extLst>
                    <a:ext uri="{FF2B5EF4-FFF2-40B4-BE49-F238E27FC236}">
                      <a16:creationId xmlns:a16="http://schemas.microsoft.com/office/drawing/2014/main" id="{BA87C837-5D95-4A71-B20E-343B5DF52D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5" name="Straight Connector 39">
                  <a:extLst>
                    <a:ext uri="{FF2B5EF4-FFF2-40B4-BE49-F238E27FC236}">
                      <a16:creationId xmlns:a16="http://schemas.microsoft.com/office/drawing/2014/main" id="{A507275B-4DAA-4CD1-B74B-07BC8A2C605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53" name="Retângulo 152">
              <a:extLst>
                <a:ext uri="{FF2B5EF4-FFF2-40B4-BE49-F238E27FC236}">
                  <a16:creationId xmlns:a16="http://schemas.microsoft.com/office/drawing/2014/main" id="{D3EEDDE4-F3E1-4677-966E-FDB34E1560AE}"/>
                </a:ext>
              </a:extLst>
            </p:cNvPr>
            <p:cNvSpPr/>
            <p:nvPr/>
          </p:nvSpPr>
          <p:spPr>
            <a:xfrm>
              <a:off x="4018035" y="445220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54" name="Grupo 153">
              <a:extLst>
                <a:ext uri="{FF2B5EF4-FFF2-40B4-BE49-F238E27FC236}">
                  <a16:creationId xmlns:a16="http://schemas.microsoft.com/office/drawing/2014/main" id="{4F95295C-C5F5-4D9A-B827-EBE5A25F9FB1}"/>
                </a:ext>
              </a:extLst>
            </p:cNvPr>
            <p:cNvGrpSpPr/>
            <p:nvPr/>
          </p:nvGrpSpPr>
          <p:grpSpPr>
            <a:xfrm>
              <a:off x="4367925" y="4391048"/>
              <a:ext cx="490250" cy="588854"/>
              <a:chOff x="308243" y="2365369"/>
              <a:chExt cx="490250" cy="588854"/>
            </a:xfrm>
          </p:grpSpPr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2B12BE64-371C-45B9-98BF-9D878124E454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99EB577A-9C0E-4EBA-8524-7B0A60E02F72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2" name="Straight Connector 39">
                <a:extLst>
                  <a:ext uri="{FF2B5EF4-FFF2-40B4-BE49-F238E27FC236}">
                    <a16:creationId xmlns:a16="http://schemas.microsoft.com/office/drawing/2014/main" id="{290D0854-F4AE-4BF4-916E-57D779054389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6F87D00-7421-4176-9B04-C5B712FFA9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137555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99383867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6304225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615426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7401137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5078296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167" name="Tabela 166">
            <a:extLst>
              <a:ext uri="{FF2B5EF4-FFF2-40B4-BE49-F238E27FC236}">
                <a16:creationId xmlns:a16="http://schemas.microsoft.com/office/drawing/2014/main" id="{3498DCBF-D29D-4BDE-B216-0AA4082DDB2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682810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143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412890857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2107673188"/>
                    </a:ext>
                  </a:extLst>
                </a:gridCol>
                <a:gridCol w="617142">
                  <a:extLst>
                    <a:ext uri="{9D8B030D-6E8A-4147-A177-3AD203B41FA5}">
                      <a16:colId xmlns:a16="http://schemas.microsoft.com/office/drawing/2014/main" val="3177834336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87247168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74687071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93042407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24464CB-6204-4FA4-902B-75DC0B5B42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7224581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37421461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0450749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823489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50494141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738418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3283796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9598973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68191821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333804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5045DF98-D9A1-4D04-8B1A-B93C3307484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56417" y="7774824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00">
                  <a:extLst>
                    <a:ext uri="{9D8B030D-6E8A-4147-A177-3AD203B41FA5}">
                      <a16:colId xmlns:a16="http://schemas.microsoft.com/office/drawing/2014/main" val="4275269353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7609519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17976181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13385040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522978517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6357407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40895664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444988689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26554344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670682"/>
                  </a:ext>
                </a:extLst>
              </a:tr>
            </a:tbl>
          </a:graphicData>
        </a:graphic>
      </p:graphicFrame>
      <p:grpSp>
        <p:nvGrpSpPr>
          <p:cNvPr id="170" name="Grupo 169">
            <a:extLst>
              <a:ext uri="{FF2B5EF4-FFF2-40B4-BE49-F238E27FC236}">
                <a16:creationId xmlns:a16="http://schemas.microsoft.com/office/drawing/2014/main" id="{0039F1BE-7BE3-44F6-9BBA-284A9BD29FD4}"/>
              </a:ext>
            </a:extLst>
          </p:cNvPr>
          <p:cNvGrpSpPr/>
          <p:nvPr/>
        </p:nvGrpSpPr>
        <p:grpSpPr>
          <a:xfrm>
            <a:off x="5396576" y="7201623"/>
            <a:ext cx="367687" cy="457806"/>
            <a:chOff x="308243" y="2384705"/>
            <a:chExt cx="490250" cy="549608"/>
          </a:xfrm>
        </p:grpSpPr>
        <p:sp>
          <p:nvSpPr>
            <p:cNvPr id="171" name="Rectangle 37">
              <a:extLst>
                <a:ext uri="{FF2B5EF4-FFF2-40B4-BE49-F238E27FC236}">
                  <a16:creationId xmlns:a16="http://schemas.microsoft.com/office/drawing/2014/main" id="{452F719E-FC1E-49BC-9790-8EEF8B49413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2" name="Rectangle 38">
              <a:extLst>
                <a:ext uri="{FF2B5EF4-FFF2-40B4-BE49-F238E27FC236}">
                  <a16:creationId xmlns:a16="http://schemas.microsoft.com/office/drawing/2014/main" id="{6833BA16-13DA-4839-B08A-01D032842B81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73" name="Straight Connector 39">
              <a:extLst>
                <a:ext uri="{FF2B5EF4-FFF2-40B4-BE49-F238E27FC236}">
                  <a16:creationId xmlns:a16="http://schemas.microsoft.com/office/drawing/2014/main" id="{978ECD3C-DCB5-47D8-A8A9-C58A3B89A1E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74" name="Grupo 173">
            <a:extLst>
              <a:ext uri="{FF2B5EF4-FFF2-40B4-BE49-F238E27FC236}">
                <a16:creationId xmlns:a16="http://schemas.microsoft.com/office/drawing/2014/main" id="{9780B971-C9EE-4264-91A4-C82F505941AE}"/>
              </a:ext>
            </a:extLst>
          </p:cNvPr>
          <p:cNvGrpSpPr/>
          <p:nvPr/>
        </p:nvGrpSpPr>
        <p:grpSpPr>
          <a:xfrm>
            <a:off x="5396574" y="7743124"/>
            <a:ext cx="367687" cy="457806"/>
            <a:chOff x="308243" y="2384705"/>
            <a:chExt cx="490250" cy="549608"/>
          </a:xfrm>
        </p:grpSpPr>
        <p:sp>
          <p:nvSpPr>
            <p:cNvPr id="175" name="Rectangle 37">
              <a:extLst>
                <a:ext uri="{FF2B5EF4-FFF2-40B4-BE49-F238E27FC236}">
                  <a16:creationId xmlns:a16="http://schemas.microsoft.com/office/drawing/2014/main" id="{ED395149-2DEF-4A51-89FB-B081AA37B2C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6" name="Rectangle 38">
              <a:extLst>
                <a:ext uri="{FF2B5EF4-FFF2-40B4-BE49-F238E27FC236}">
                  <a16:creationId xmlns:a16="http://schemas.microsoft.com/office/drawing/2014/main" id="{93B53476-C9B1-4BCF-AE30-F08DE6419C8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177" name="Straight Connector 39">
              <a:extLst>
                <a:ext uri="{FF2B5EF4-FFF2-40B4-BE49-F238E27FC236}">
                  <a16:creationId xmlns:a16="http://schemas.microsoft.com/office/drawing/2014/main" id="{D96F9D81-C7BC-466E-8763-F296F4CA98E6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4511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215059"/>
            <a:ext cx="5935045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de um conjunto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46849" y="181313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Agrupa as maçãs, de modo a fazeres 3 conjuntos iguais.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231276" y="6576238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Agrupa as flores, de modo a fazeres 5 conjuntos iguais.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292382" y="415739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Agrupa os peixes, de modo a fazeres 4 conjuntos iguais.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E047C6FD-4D2C-48FF-8565-00CAFE90297B}"/>
              </a:ext>
            </a:extLst>
          </p:cNvPr>
          <p:cNvGrpSpPr/>
          <p:nvPr/>
        </p:nvGrpSpPr>
        <p:grpSpPr>
          <a:xfrm>
            <a:off x="835533" y="2272261"/>
            <a:ext cx="1805621" cy="1275184"/>
            <a:chOff x="2212332" y="2136726"/>
            <a:chExt cx="1805621" cy="1275184"/>
          </a:xfrm>
        </p:grpSpPr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2332" y="2152924"/>
              <a:ext cx="377519" cy="403214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26383" y="2179194"/>
              <a:ext cx="377519" cy="403214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0434" y="2136726"/>
              <a:ext cx="377519" cy="403214"/>
            </a:xfrm>
            <a:prstGeom prst="rect">
              <a:avLst/>
            </a:prstGeom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2332" y="2563014"/>
              <a:ext cx="377519" cy="403214"/>
            </a:xfrm>
            <a:prstGeom prst="rect">
              <a:avLst/>
            </a:prstGeom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26383" y="2589284"/>
              <a:ext cx="377519" cy="403214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0434" y="2546816"/>
              <a:ext cx="377519" cy="403214"/>
            </a:xfrm>
            <a:prstGeom prst="rect">
              <a:avLst/>
            </a:prstGeom>
          </p:spPr>
        </p:pic>
        <p:pic>
          <p:nvPicPr>
            <p:cNvPr id="22" name="Imagem 2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2332" y="2982426"/>
              <a:ext cx="377519" cy="403214"/>
            </a:xfrm>
            <a:prstGeom prst="rect">
              <a:avLst/>
            </a:prstGeom>
          </p:spPr>
        </p:pic>
        <p:pic>
          <p:nvPicPr>
            <p:cNvPr id="23" name="Imagem 2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26383" y="3008696"/>
              <a:ext cx="377519" cy="403214"/>
            </a:xfrm>
            <a:prstGeom prst="rect">
              <a:avLst/>
            </a:prstGeom>
          </p:spPr>
        </p:pic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0434" y="2966228"/>
              <a:ext cx="377519" cy="403214"/>
            </a:xfrm>
            <a:prstGeom prst="rect">
              <a:avLst/>
            </a:prstGeom>
          </p:spPr>
        </p:pic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52A07069-B1E5-4F65-8A82-9FC44127319A}"/>
              </a:ext>
            </a:extLst>
          </p:cNvPr>
          <p:cNvGrpSpPr/>
          <p:nvPr/>
        </p:nvGrpSpPr>
        <p:grpSpPr>
          <a:xfrm>
            <a:off x="711307" y="4800435"/>
            <a:ext cx="2093126" cy="876686"/>
            <a:chOff x="1926387" y="7874162"/>
            <a:chExt cx="2093126" cy="876686"/>
          </a:xfrm>
        </p:grpSpPr>
        <p:pic>
          <p:nvPicPr>
            <p:cNvPr id="25" name="Imagem 24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6387" y="7874162"/>
              <a:ext cx="369038" cy="258903"/>
            </a:xfrm>
            <a:prstGeom prst="rect">
              <a:avLst/>
            </a:prstGeom>
          </p:spPr>
        </p:pic>
        <p:pic>
          <p:nvPicPr>
            <p:cNvPr id="26" name="Imagem 2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1083" y="7874162"/>
              <a:ext cx="369038" cy="258903"/>
            </a:xfrm>
            <a:prstGeom prst="rect">
              <a:avLst/>
            </a:prstGeom>
          </p:spPr>
        </p:pic>
        <p:pic>
          <p:nvPicPr>
            <p:cNvPr id="27" name="Imagem 2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5779" y="7883356"/>
              <a:ext cx="369038" cy="258903"/>
            </a:xfrm>
            <a:prstGeom prst="rect">
              <a:avLst/>
            </a:prstGeom>
          </p:spPr>
        </p:pic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0475" y="7883356"/>
              <a:ext cx="369038" cy="258903"/>
            </a:xfrm>
            <a:prstGeom prst="rect">
              <a:avLst/>
            </a:prstGeom>
          </p:spPr>
        </p:pic>
        <p:pic>
          <p:nvPicPr>
            <p:cNvPr id="29" name="Imagem 28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6387" y="8165528"/>
              <a:ext cx="369038" cy="258903"/>
            </a:xfrm>
            <a:prstGeom prst="rect">
              <a:avLst/>
            </a:prstGeom>
          </p:spPr>
        </p:pic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1083" y="8165528"/>
              <a:ext cx="369038" cy="258903"/>
            </a:xfrm>
            <a:prstGeom prst="rect">
              <a:avLst/>
            </a:prstGeom>
          </p:spPr>
        </p:pic>
        <p:pic>
          <p:nvPicPr>
            <p:cNvPr id="31" name="Imagem 30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5779" y="8174722"/>
              <a:ext cx="369038" cy="258903"/>
            </a:xfrm>
            <a:prstGeom prst="rect">
              <a:avLst/>
            </a:prstGeom>
          </p:spPr>
        </p:pic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0475" y="8174722"/>
              <a:ext cx="369038" cy="258903"/>
            </a:xfrm>
            <a:prstGeom prst="rect">
              <a:avLst/>
            </a:prstGeom>
          </p:spPr>
        </p:pic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6387" y="8482751"/>
              <a:ext cx="369038" cy="258903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1083" y="8482751"/>
              <a:ext cx="369038" cy="258903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5779" y="8491945"/>
              <a:ext cx="369038" cy="258903"/>
            </a:xfrm>
            <a:prstGeom prst="rect">
              <a:avLst/>
            </a:prstGeom>
          </p:spPr>
        </p:pic>
        <p:pic>
          <p:nvPicPr>
            <p:cNvPr id="36" name="Imagem 3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0475" y="8491945"/>
              <a:ext cx="369038" cy="258903"/>
            </a:xfrm>
            <a:prstGeom prst="rect">
              <a:avLst/>
            </a:prstGeom>
          </p:spPr>
        </p:pic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426620D6-8B41-464A-9F4C-446E6BAA1C51}"/>
              </a:ext>
            </a:extLst>
          </p:cNvPr>
          <p:cNvGrpSpPr/>
          <p:nvPr/>
        </p:nvGrpSpPr>
        <p:grpSpPr>
          <a:xfrm>
            <a:off x="600678" y="7005917"/>
            <a:ext cx="2065131" cy="1681536"/>
            <a:chOff x="1998572" y="4744361"/>
            <a:chExt cx="2065131" cy="1681536"/>
          </a:xfrm>
        </p:grpSpPr>
        <p:pic>
          <p:nvPicPr>
            <p:cNvPr id="37" name="Imagem 36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998572" y="4744361"/>
              <a:ext cx="343425" cy="363050"/>
            </a:xfrm>
            <a:prstGeom prst="rect">
              <a:avLst/>
            </a:prstGeom>
          </p:spPr>
        </p:pic>
        <p:pic>
          <p:nvPicPr>
            <p:cNvPr id="38" name="Imagem 37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453077" y="4744361"/>
              <a:ext cx="343425" cy="363050"/>
            </a:xfrm>
            <a:prstGeom prst="rect">
              <a:avLst/>
            </a:prstGeom>
          </p:spPr>
        </p:pic>
        <p:pic>
          <p:nvPicPr>
            <p:cNvPr id="39" name="Imagem 3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07582" y="4744361"/>
              <a:ext cx="343425" cy="363050"/>
            </a:xfrm>
            <a:prstGeom prst="rect">
              <a:avLst/>
            </a:prstGeom>
          </p:spPr>
        </p:pic>
        <p:pic>
          <p:nvPicPr>
            <p:cNvPr id="40" name="Imagem 3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07050" y="4744361"/>
              <a:ext cx="343425" cy="363050"/>
            </a:xfrm>
            <a:prstGeom prst="rect">
              <a:avLst/>
            </a:prstGeom>
          </p:spPr>
        </p:pic>
        <p:pic>
          <p:nvPicPr>
            <p:cNvPr id="41" name="Imagem 40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720278" y="4744361"/>
              <a:ext cx="343425" cy="363050"/>
            </a:xfrm>
            <a:prstGeom prst="rect">
              <a:avLst/>
            </a:prstGeom>
          </p:spPr>
        </p:pic>
        <p:pic>
          <p:nvPicPr>
            <p:cNvPr id="42" name="Imagem 41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998572" y="5160291"/>
              <a:ext cx="343425" cy="363050"/>
            </a:xfrm>
            <a:prstGeom prst="rect">
              <a:avLst/>
            </a:prstGeom>
          </p:spPr>
        </p:pic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453077" y="5160291"/>
              <a:ext cx="343425" cy="363050"/>
            </a:xfrm>
            <a:prstGeom prst="rect">
              <a:avLst/>
            </a:prstGeom>
          </p:spPr>
        </p:pic>
        <p:pic>
          <p:nvPicPr>
            <p:cNvPr id="44" name="Imagem 4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07582" y="5160291"/>
              <a:ext cx="343425" cy="363050"/>
            </a:xfrm>
            <a:prstGeom prst="rect">
              <a:avLst/>
            </a:prstGeom>
          </p:spPr>
        </p:pic>
        <p:pic>
          <p:nvPicPr>
            <p:cNvPr id="45" name="Imagem 4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07050" y="5160291"/>
              <a:ext cx="343425" cy="363050"/>
            </a:xfrm>
            <a:prstGeom prst="rect">
              <a:avLst/>
            </a:prstGeom>
          </p:spPr>
        </p:pic>
        <p:pic>
          <p:nvPicPr>
            <p:cNvPr id="46" name="Imagem 45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720278" y="5160291"/>
              <a:ext cx="343425" cy="363050"/>
            </a:xfrm>
            <a:prstGeom prst="rect">
              <a:avLst/>
            </a:prstGeom>
          </p:spPr>
        </p:pic>
        <p:pic>
          <p:nvPicPr>
            <p:cNvPr id="47" name="Imagem 46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998572" y="5646917"/>
              <a:ext cx="343425" cy="363050"/>
            </a:xfrm>
            <a:prstGeom prst="rect">
              <a:avLst/>
            </a:prstGeom>
          </p:spPr>
        </p:pic>
        <p:pic>
          <p:nvPicPr>
            <p:cNvPr id="48" name="Imagem 47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453077" y="5646917"/>
              <a:ext cx="343425" cy="363050"/>
            </a:xfrm>
            <a:prstGeom prst="rect">
              <a:avLst/>
            </a:prstGeom>
          </p:spPr>
        </p:pic>
        <p:pic>
          <p:nvPicPr>
            <p:cNvPr id="49" name="Imagem 4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07582" y="5646917"/>
              <a:ext cx="343425" cy="363050"/>
            </a:xfrm>
            <a:prstGeom prst="rect">
              <a:avLst/>
            </a:prstGeom>
          </p:spPr>
        </p:pic>
        <p:pic>
          <p:nvPicPr>
            <p:cNvPr id="50" name="Imagem 4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07050" y="5646917"/>
              <a:ext cx="343425" cy="363050"/>
            </a:xfrm>
            <a:prstGeom prst="rect">
              <a:avLst/>
            </a:prstGeom>
          </p:spPr>
        </p:pic>
        <p:pic>
          <p:nvPicPr>
            <p:cNvPr id="51" name="Imagem 50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720278" y="5646917"/>
              <a:ext cx="343425" cy="363050"/>
            </a:xfrm>
            <a:prstGeom prst="rect">
              <a:avLst/>
            </a:prstGeom>
          </p:spPr>
        </p:pic>
        <p:pic>
          <p:nvPicPr>
            <p:cNvPr id="52" name="Imagem 51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998572" y="6062847"/>
              <a:ext cx="343425" cy="363050"/>
            </a:xfrm>
            <a:prstGeom prst="rect">
              <a:avLst/>
            </a:prstGeom>
          </p:spPr>
        </p:pic>
        <p:pic>
          <p:nvPicPr>
            <p:cNvPr id="53" name="Imagem 52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453077" y="6062847"/>
              <a:ext cx="343425" cy="363050"/>
            </a:xfrm>
            <a:prstGeom prst="rect">
              <a:avLst/>
            </a:prstGeom>
          </p:spPr>
        </p:pic>
        <p:pic>
          <p:nvPicPr>
            <p:cNvPr id="54" name="Imagem 53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07582" y="6062847"/>
              <a:ext cx="343425" cy="363050"/>
            </a:xfrm>
            <a:prstGeom prst="rect">
              <a:avLst/>
            </a:prstGeom>
          </p:spPr>
        </p:pic>
        <p:pic>
          <p:nvPicPr>
            <p:cNvPr id="55" name="Imagem 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307050" y="6062847"/>
              <a:ext cx="343425" cy="363050"/>
            </a:xfrm>
            <a:prstGeom prst="rect">
              <a:avLst/>
            </a:prstGeom>
          </p:spPr>
        </p:pic>
        <p:pic>
          <p:nvPicPr>
            <p:cNvPr id="56" name="Imagem 55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720278" y="6062847"/>
              <a:ext cx="343425" cy="363050"/>
            </a:xfrm>
            <a:prstGeom prst="rect">
              <a:avLst/>
            </a:prstGeom>
          </p:spPr>
        </p:pic>
      </p:grpSp>
      <p:grpSp>
        <p:nvGrpSpPr>
          <p:cNvPr id="66" name="Grupo 65">
            <a:extLst>
              <a:ext uri="{FF2B5EF4-FFF2-40B4-BE49-F238E27FC236}">
                <a16:creationId xmlns:a16="http://schemas.microsoft.com/office/drawing/2014/main" id="{7AFA8C57-8EDB-467B-8C82-38E4F37B3D81}"/>
              </a:ext>
            </a:extLst>
          </p:cNvPr>
          <p:cNvGrpSpPr/>
          <p:nvPr/>
        </p:nvGrpSpPr>
        <p:grpSpPr>
          <a:xfrm>
            <a:off x="3018721" y="2079136"/>
            <a:ext cx="3494885" cy="1635179"/>
            <a:chOff x="3070517" y="2108145"/>
            <a:chExt cx="3494885" cy="1635179"/>
          </a:xfrm>
        </p:grpSpPr>
        <p:sp>
          <p:nvSpPr>
            <p:cNvPr id="8" name="CaixaDeTexto 7"/>
            <p:cNvSpPr txBox="1"/>
            <p:nvPr/>
          </p:nvSpPr>
          <p:spPr>
            <a:xfrm>
              <a:off x="3070517" y="2108145"/>
              <a:ext cx="349488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Sombreia         das 9 maçãs de verde.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Quantas maçãs ficaram sombreadas? …….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Conclui-se que:</a:t>
              </a:r>
            </a:p>
            <a:p>
              <a:pPr algn="just">
                <a:lnSpc>
                  <a:spcPct val="200000"/>
                </a:lnSpc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de 9 maçãs são …… maçãs.</a:t>
              </a:r>
            </a:p>
          </p:txBody>
        </p:sp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DD6E23D3-44FE-46A0-8FD3-E0590AD453CA}"/>
                </a:ext>
              </a:extLst>
            </p:cNvPr>
            <p:cNvGrpSpPr/>
            <p:nvPr/>
          </p:nvGrpSpPr>
          <p:grpSpPr>
            <a:xfrm>
              <a:off x="4126819" y="2151624"/>
              <a:ext cx="288000" cy="493442"/>
              <a:chOff x="411606" y="2365369"/>
              <a:chExt cx="288000" cy="493442"/>
            </a:xfrm>
          </p:grpSpPr>
          <p:sp>
            <p:nvSpPr>
              <p:cNvPr id="59" name="Rectangle 37">
                <a:extLst>
                  <a:ext uri="{FF2B5EF4-FFF2-40B4-BE49-F238E27FC236}">
                    <a16:creationId xmlns:a16="http://schemas.microsoft.com/office/drawing/2014/main" id="{1DDB5BD2-6EF0-40BD-A1AA-B0A03D04468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0" name="Rectangle 38">
                <a:extLst>
                  <a:ext uri="{FF2B5EF4-FFF2-40B4-BE49-F238E27FC236}">
                    <a16:creationId xmlns:a16="http://schemas.microsoft.com/office/drawing/2014/main" id="{F98292F2-1E42-4977-BB24-58968BBD95B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cxnSp>
            <p:nvCxnSpPr>
              <p:cNvPr id="61" name="Straight Connector 39">
                <a:extLst>
                  <a:ext uri="{FF2B5EF4-FFF2-40B4-BE49-F238E27FC236}">
                    <a16:creationId xmlns:a16="http://schemas.microsoft.com/office/drawing/2014/main" id="{A9098E10-C51F-448A-9784-14D00D4D4CB8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2" name="Grupo 61">
              <a:extLst>
                <a:ext uri="{FF2B5EF4-FFF2-40B4-BE49-F238E27FC236}">
                  <a16:creationId xmlns:a16="http://schemas.microsoft.com/office/drawing/2014/main" id="{1061DAAA-2999-4833-9C48-5C2283A2B3FC}"/>
                </a:ext>
              </a:extLst>
            </p:cNvPr>
            <p:cNvGrpSpPr/>
            <p:nvPr/>
          </p:nvGrpSpPr>
          <p:grpSpPr>
            <a:xfrm>
              <a:off x="3398623" y="3249882"/>
              <a:ext cx="288000" cy="493442"/>
              <a:chOff x="411606" y="2365369"/>
              <a:chExt cx="288000" cy="493442"/>
            </a:xfrm>
          </p:grpSpPr>
          <p:sp>
            <p:nvSpPr>
              <p:cNvPr id="63" name="Rectangle 37">
                <a:extLst>
                  <a:ext uri="{FF2B5EF4-FFF2-40B4-BE49-F238E27FC236}">
                    <a16:creationId xmlns:a16="http://schemas.microsoft.com/office/drawing/2014/main" id="{CBEC7091-364C-42A1-A7AB-C033578DD4D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4" name="Rectangle 38">
                <a:extLst>
                  <a:ext uri="{FF2B5EF4-FFF2-40B4-BE49-F238E27FC236}">
                    <a16:creationId xmlns:a16="http://schemas.microsoft.com/office/drawing/2014/main" id="{614494EA-3BF6-4155-9C0F-3682E1B9D0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cxnSp>
            <p:nvCxnSpPr>
              <p:cNvPr id="65" name="Straight Connector 39">
                <a:extLst>
                  <a:ext uri="{FF2B5EF4-FFF2-40B4-BE49-F238E27FC236}">
                    <a16:creationId xmlns:a16="http://schemas.microsoft.com/office/drawing/2014/main" id="{F3D6D39F-978D-435D-82B7-30FFFDBB8443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1E8DEF40-4E6C-4670-93ED-3C552A0D92A6}"/>
              </a:ext>
            </a:extLst>
          </p:cNvPr>
          <p:cNvGrpSpPr/>
          <p:nvPr/>
        </p:nvGrpSpPr>
        <p:grpSpPr>
          <a:xfrm>
            <a:off x="3044619" y="6967307"/>
            <a:ext cx="3494885" cy="1635179"/>
            <a:chOff x="3003148" y="6227788"/>
            <a:chExt cx="3494885" cy="1635179"/>
          </a:xfrm>
        </p:grpSpPr>
        <p:sp>
          <p:nvSpPr>
            <p:cNvPr id="69" name="CaixaDeTexto 68">
              <a:extLst>
                <a:ext uri="{FF2B5EF4-FFF2-40B4-BE49-F238E27FC236}">
                  <a16:creationId xmlns:a16="http://schemas.microsoft.com/office/drawing/2014/main" id="{BE6B84ED-46D0-4726-B82E-07B8126F750B}"/>
                </a:ext>
              </a:extLst>
            </p:cNvPr>
            <p:cNvSpPr txBox="1"/>
            <p:nvPr/>
          </p:nvSpPr>
          <p:spPr>
            <a:xfrm>
              <a:off x="3003148" y="6227788"/>
              <a:ext cx="349488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Sombreia         das 25 flores de azul.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Quantas flores ficaram sombreadas? …….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Conclui-se que:</a:t>
              </a:r>
            </a:p>
            <a:p>
              <a:pPr algn="just">
                <a:lnSpc>
                  <a:spcPct val="200000"/>
                </a:lnSpc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de 25 flores são …… flores.</a:t>
              </a:r>
            </a:p>
          </p:txBody>
        </p:sp>
        <p:grpSp>
          <p:nvGrpSpPr>
            <p:cNvPr id="70" name="Grupo 69">
              <a:extLst>
                <a:ext uri="{FF2B5EF4-FFF2-40B4-BE49-F238E27FC236}">
                  <a16:creationId xmlns:a16="http://schemas.microsoft.com/office/drawing/2014/main" id="{00E72AA6-B29C-4FB9-846B-F4DE2619D1C7}"/>
                </a:ext>
              </a:extLst>
            </p:cNvPr>
            <p:cNvGrpSpPr/>
            <p:nvPr/>
          </p:nvGrpSpPr>
          <p:grpSpPr>
            <a:xfrm>
              <a:off x="4059450" y="6271267"/>
              <a:ext cx="288000" cy="493442"/>
              <a:chOff x="411606" y="2365369"/>
              <a:chExt cx="288000" cy="493442"/>
            </a:xfrm>
          </p:grpSpPr>
          <p:sp>
            <p:nvSpPr>
              <p:cNvPr id="75" name="Rectangle 37">
                <a:extLst>
                  <a:ext uri="{FF2B5EF4-FFF2-40B4-BE49-F238E27FC236}">
                    <a16:creationId xmlns:a16="http://schemas.microsoft.com/office/drawing/2014/main" id="{A3FF2074-652F-4F1F-A12D-ED35787BFD7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76" name="Rectangle 38">
                <a:extLst>
                  <a:ext uri="{FF2B5EF4-FFF2-40B4-BE49-F238E27FC236}">
                    <a16:creationId xmlns:a16="http://schemas.microsoft.com/office/drawing/2014/main" id="{9F4A6FF7-F7A0-4578-8C9D-AE96218E350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cxnSp>
            <p:nvCxnSpPr>
              <p:cNvPr id="77" name="Straight Connector 39">
                <a:extLst>
                  <a:ext uri="{FF2B5EF4-FFF2-40B4-BE49-F238E27FC236}">
                    <a16:creationId xmlns:a16="http://schemas.microsoft.com/office/drawing/2014/main" id="{028DE748-955A-4F0F-83CE-8E0327993865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1" name="Grupo 70">
              <a:extLst>
                <a:ext uri="{FF2B5EF4-FFF2-40B4-BE49-F238E27FC236}">
                  <a16:creationId xmlns:a16="http://schemas.microsoft.com/office/drawing/2014/main" id="{A99A0E82-32AE-49A4-8FE3-A9F6B3941E30}"/>
                </a:ext>
              </a:extLst>
            </p:cNvPr>
            <p:cNvGrpSpPr/>
            <p:nvPr/>
          </p:nvGrpSpPr>
          <p:grpSpPr>
            <a:xfrm>
              <a:off x="3331254" y="7369525"/>
              <a:ext cx="288000" cy="493442"/>
              <a:chOff x="411606" y="2365369"/>
              <a:chExt cx="288000" cy="493442"/>
            </a:xfrm>
          </p:grpSpPr>
          <p:sp>
            <p:nvSpPr>
              <p:cNvPr id="72" name="Rectangle 37">
                <a:extLst>
                  <a:ext uri="{FF2B5EF4-FFF2-40B4-BE49-F238E27FC236}">
                    <a16:creationId xmlns:a16="http://schemas.microsoft.com/office/drawing/2014/main" id="{7106A91A-7CDD-4E33-AB4D-F8F0ACCF037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73" name="Rectangle 38">
                <a:extLst>
                  <a:ext uri="{FF2B5EF4-FFF2-40B4-BE49-F238E27FC236}">
                    <a16:creationId xmlns:a16="http://schemas.microsoft.com/office/drawing/2014/main" id="{F38BDD80-5A52-49DB-83B2-A65A61FF6C1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  <p:cxnSp>
            <p:nvCxnSpPr>
              <p:cNvPr id="74" name="Straight Connector 39">
                <a:extLst>
                  <a:ext uri="{FF2B5EF4-FFF2-40B4-BE49-F238E27FC236}">
                    <a16:creationId xmlns:a16="http://schemas.microsoft.com/office/drawing/2014/main" id="{EB622F85-2B85-40D0-84A4-0E290DE0C4A8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296CB15C-AD4E-44C8-88AA-994A1BA84693}"/>
              </a:ext>
            </a:extLst>
          </p:cNvPr>
          <p:cNvGrpSpPr/>
          <p:nvPr/>
        </p:nvGrpSpPr>
        <p:grpSpPr>
          <a:xfrm>
            <a:off x="3003032" y="4403662"/>
            <a:ext cx="3494885" cy="1635179"/>
            <a:chOff x="3070517" y="2108145"/>
            <a:chExt cx="3494885" cy="1635179"/>
          </a:xfrm>
        </p:grpSpPr>
        <p:sp>
          <p:nvSpPr>
            <p:cNvPr id="80" name="CaixaDeTexto 79">
              <a:extLst>
                <a:ext uri="{FF2B5EF4-FFF2-40B4-BE49-F238E27FC236}">
                  <a16:creationId xmlns:a16="http://schemas.microsoft.com/office/drawing/2014/main" id="{9936F7D7-565D-45FE-8195-EBD883BEC80B}"/>
                </a:ext>
              </a:extLst>
            </p:cNvPr>
            <p:cNvSpPr txBox="1"/>
            <p:nvPr/>
          </p:nvSpPr>
          <p:spPr>
            <a:xfrm>
              <a:off x="3070517" y="2108145"/>
              <a:ext cx="349488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Sombreia         dos 12 peixes de vermelho.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Quantos peixes ficaram sombreadas? …….</a:t>
              </a:r>
            </a:p>
            <a:p>
              <a:pPr marL="269875" indent="-269875" algn="just">
                <a:lnSpc>
                  <a:spcPct val="200000"/>
                </a:lnSpc>
                <a:buAutoNum type="alphaLcParenR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Conclui-se que:</a:t>
              </a:r>
            </a:p>
            <a:p>
              <a:pPr algn="just">
                <a:lnSpc>
                  <a:spcPct val="200000"/>
                </a:lnSpc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de 12 peixes são …… peixes.</a:t>
              </a:r>
            </a:p>
          </p:txBody>
        </p:sp>
        <p:grpSp>
          <p:nvGrpSpPr>
            <p:cNvPr id="81" name="Grupo 80">
              <a:extLst>
                <a:ext uri="{FF2B5EF4-FFF2-40B4-BE49-F238E27FC236}">
                  <a16:creationId xmlns:a16="http://schemas.microsoft.com/office/drawing/2014/main" id="{98805028-0E43-4044-A6E6-2E2BF23C2DC6}"/>
                </a:ext>
              </a:extLst>
            </p:cNvPr>
            <p:cNvGrpSpPr/>
            <p:nvPr/>
          </p:nvGrpSpPr>
          <p:grpSpPr>
            <a:xfrm>
              <a:off x="4126819" y="2151624"/>
              <a:ext cx="288000" cy="493442"/>
              <a:chOff x="411606" y="2365369"/>
              <a:chExt cx="288000" cy="493442"/>
            </a:xfrm>
          </p:grpSpPr>
          <p:sp>
            <p:nvSpPr>
              <p:cNvPr id="86" name="Rectangle 37">
                <a:extLst>
                  <a:ext uri="{FF2B5EF4-FFF2-40B4-BE49-F238E27FC236}">
                    <a16:creationId xmlns:a16="http://schemas.microsoft.com/office/drawing/2014/main" id="{77C450F3-6D88-4FB9-A668-0D4C4FE4607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7" name="Rectangle 38">
                <a:extLst>
                  <a:ext uri="{FF2B5EF4-FFF2-40B4-BE49-F238E27FC236}">
                    <a16:creationId xmlns:a16="http://schemas.microsoft.com/office/drawing/2014/main" id="{A7091318-A9FC-40DC-89FA-E93B4022B6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88" name="Straight Connector 39">
                <a:extLst>
                  <a:ext uri="{FF2B5EF4-FFF2-40B4-BE49-F238E27FC236}">
                    <a16:creationId xmlns:a16="http://schemas.microsoft.com/office/drawing/2014/main" id="{FB9CDB3E-EF4D-4D8B-BDEF-E6F38BAAC0A2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2" name="Grupo 81">
              <a:extLst>
                <a:ext uri="{FF2B5EF4-FFF2-40B4-BE49-F238E27FC236}">
                  <a16:creationId xmlns:a16="http://schemas.microsoft.com/office/drawing/2014/main" id="{80E1FD6A-25D1-45DE-BFC8-9E76CFEBF8E6}"/>
                </a:ext>
              </a:extLst>
            </p:cNvPr>
            <p:cNvGrpSpPr/>
            <p:nvPr/>
          </p:nvGrpSpPr>
          <p:grpSpPr>
            <a:xfrm>
              <a:off x="3398623" y="3249882"/>
              <a:ext cx="288000" cy="493442"/>
              <a:chOff x="411606" y="2365369"/>
              <a:chExt cx="288000" cy="493442"/>
            </a:xfrm>
          </p:grpSpPr>
          <p:sp>
            <p:nvSpPr>
              <p:cNvPr id="83" name="Rectangle 37">
                <a:extLst>
                  <a:ext uri="{FF2B5EF4-FFF2-40B4-BE49-F238E27FC236}">
                    <a16:creationId xmlns:a16="http://schemas.microsoft.com/office/drawing/2014/main" id="{3C34EB9D-39C5-4C22-9231-11C69F8AC16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Rectangle 38">
                <a:extLst>
                  <a:ext uri="{FF2B5EF4-FFF2-40B4-BE49-F238E27FC236}">
                    <a16:creationId xmlns:a16="http://schemas.microsoft.com/office/drawing/2014/main" id="{8E21ABFE-4DAF-49B6-863D-710EC7ED15A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47213" y="2613685"/>
                <a:ext cx="245126" cy="245126"/>
              </a:xfrm>
              <a:prstGeom prst="rect">
                <a:avLst/>
              </a:prstGeom>
              <a:no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cxnSp>
            <p:nvCxnSpPr>
              <p:cNvPr id="85" name="Straight Connector 39">
                <a:extLst>
                  <a:ext uri="{FF2B5EF4-FFF2-40B4-BE49-F238E27FC236}">
                    <a16:creationId xmlns:a16="http://schemas.microsoft.com/office/drawing/2014/main" id="{74EF0FF4-3C93-4223-8F28-9C975294AAEC}"/>
                  </a:ext>
                </a:extLst>
              </p:cNvPr>
              <p:cNvCxnSpPr/>
              <p:nvPr/>
            </p:nvCxnSpPr>
            <p:spPr>
              <a:xfrm flipV="1">
                <a:off x="411606" y="2611803"/>
                <a:ext cx="28800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101" name="CaixaDeTexto 100">
            <a:extLst>
              <a:ext uri="{FF2B5EF4-FFF2-40B4-BE49-F238E27FC236}">
                <a16:creationId xmlns:a16="http://schemas.microsoft.com/office/drawing/2014/main" id="{22AFFE0D-A75E-42FA-AF67-E36C42352A11}"/>
              </a:ext>
            </a:extLst>
          </p:cNvPr>
          <p:cNvSpPr txBox="1"/>
          <p:nvPr/>
        </p:nvSpPr>
        <p:spPr>
          <a:xfrm>
            <a:off x="600678" y="8886169"/>
            <a:ext cx="5029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>
              <a:lnSpc>
                <a:spcPct val="200000"/>
              </a:lnSpc>
              <a:buAutoNum type="alphaLcParenR" startAt="4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Que fração das 25  flores não estão sombreadas?</a:t>
            </a:r>
          </a:p>
        </p:txBody>
      </p:sp>
      <p:grpSp>
        <p:nvGrpSpPr>
          <p:cNvPr id="102" name="Grupo 101">
            <a:extLst>
              <a:ext uri="{FF2B5EF4-FFF2-40B4-BE49-F238E27FC236}">
                <a16:creationId xmlns:a16="http://schemas.microsoft.com/office/drawing/2014/main" id="{B9DD9415-518F-436A-AC3B-DCED893AE710}"/>
              </a:ext>
            </a:extLst>
          </p:cNvPr>
          <p:cNvGrpSpPr/>
          <p:nvPr/>
        </p:nvGrpSpPr>
        <p:grpSpPr>
          <a:xfrm>
            <a:off x="4462474" y="8886169"/>
            <a:ext cx="288000" cy="560117"/>
            <a:chOff x="404506" y="2327269"/>
            <a:chExt cx="288000" cy="560117"/>
          </a:xfrm>
        </p:grpSpPr>
        <p:sp>
          <p:nvSpPr>
            <p:cNvPr id="107" name="Rectangle 37">
              <a:extLst>
                <a:ext uri="{FF2B5EF4-FFF2-40B4-BE49-F238E27FC236}">
                  <a16:creationId xmlns:a16="http://schemas.microsoft.com/office/drawing/2014/main" id="{AA3D34BA-4659-44DC-8D6F-4EA4A1A6D49B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272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Rectangle 38">
              <a:extLst>
                <a:ext uri="{FF2B5EF4-FFF2-40B4-BE49-F238E27FC236}">
                  <a16:creationId xmlns:a16="http://schemas.microsoft.com/office/drawing/2014/main" id="{3F474292-8550-4375-82E8-3933C87E595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7688" y="2642260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9" name="Straight Connector 39">
              <a:extLst>
                <a:ext uri="{FF2B5EF4-FFF2-40B4-BE49-F238E27FC236}">
                  <a16:creationId xmlns:a16="http://schemas.microsoft.com/office/drawing/2014/main" id="{A9D5918F-6E5E-42E5-A172-4FD7FE69A273}"/>
                </a:ext>
              </a:extLst>
            </p:cNvPr>
            <p:cNvCxnSpPr/>
            <p:nvPr/>
          </p:nvCxnSpPr>
          <p:spPr>
            <a:xfrm flipV="1">
              <a:off x="404506" y="2610495"/>
              <a:ext cx="28800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48171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02935" y="280028"/>
            <a:ext cx="6452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Responde às seguintes questões. Desenha           dentro das barras, representando os diferentes objetos, de modo a ajudar-te a chegar à solução.</a:t>
            </a:r>
          </a:p>
        </p:txBody>
      </p:sp>
      <p:sp>
        <p:nvSpPr>
          <p:cNvPr id="7" name="Elipse 6"/>
          <p:cNvSpPr>
            <a:spLocks noChangeAspect="1"/>
          </p:cNvSpPr>
          <p:nvPr/>
        </p:nvSpPr>
        <p:spPr>
          <a:xfrm>
            <a:off x="3592172" y="310456"/>
            <a:ext cx="318373" cy="3183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428941" y="1053856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605164"/>
              </p:ext>
            </p:extLst>
          </p:nvPr>
        </p:nvGraphicFramePr>
        <p:xfrm>
          <a:off x="1532734" y="98872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73834"/>
              </p:ext>
            </p:extLst>
          </p:nvPr>
        </p:nvGraphicFramePr>
        <p:xfrm>
          <a:off x="1093597" y="1531983"/>
          <a:ext cx="4680000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720020" y="109754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de 12 queques?  ………………………………………………….……….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44778" y="226132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620691"/>
              </p:ext>
            </p:extLst>
          </p:nvPr>
        </p:nvGraphicFramePr>
        <p:xfrm>
          <a:off x="1568861" y="222062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6429"/>
              </p:ext>
            </p:extLst>
          </p:nvPr>
        </p:nvGraphicFramePr>
        <p:xfrm>
          <a:off x="1084405" y="2783383"/>
          <a:ext cx="4680000" cy="469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915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739865" y="233757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de 25 peras?  ……………………………………………………....…….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469202" y="349840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412398"/>
              </p:ext>
            </p:extLst>
          </p:nvPr>
        </p:nvGraphicFramePr>
        <p:xfrm>
          <a:off x="1599949" y="348212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40509"/>
              </p:ext>
            </p:extLst>
          </p:nvPr>
        </p:nvGraphicFramePr>
        <p:xfrm>
          <a:off x="1110352" y="4009752"/>
          <a:ext cx="4680000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0" name="CaixaDeTexto 19"/>
          <p:cNvSpPr txBox="1"/>
          <p:nvPr/>
        </p:nvSpPr>
        <p:spPr>
          <a:xfrm>
            <a:off x="754671" y="3574652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de 20 bombons?  …………………………………………………..…….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FBFFA82C-A3A2-4CBF-9FD8-1F8244A06441}"/>
              </a:ext>
            </a:extLst>
          </p:cNvPr>
          <p:cNvSpPr txBox="1"/>
          <p:nvPr/>
        </p:nvSpPr>
        <p:spPr>
          <a:xfrm>
            <a:off x="315754" y="4960066"/>
            <a:ext cx="63832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	Resolve as seguintes situações problemáticas.</a:t>
            </a:r>
          </a:p>
          <a:p>
            <a:pPr marL="539750" indent="-269875" algn="just">
              <a:lnSpc>
                <a:spcPct val="20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mãe do João comprou         das 40 bolachas que havia na loja.</a:t>
            </a:r>
          </a:p>
          <a:p>
            <a:pPr marL="539750"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Quantas bolachas comprou a mãe do João?   </a:t>
            </a: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……………………………………………………………………………………………….</a:t>
            </a:r>
          </a:p>
          <a:p>
            <a:pPr marL="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750" indent="-26987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 O Rui deu          dos seus 36 cromos ao amigo Tomás. Quantos cromos deu o Rui?   </a:t>
            </a:r>
          </a:p>
          <a:p>
            <a:pPr marL="182563" indent="-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………………………………………………………………………………………………..</a:t>
            </a:r>
          </a:p>
        </p:txBody>
      </p:sp>
      <p:graphicFrame>
        <p:nvGraphicFramePr>
          <p:cNvPr id="37" name="Tabela 12">
            <a:extLst>
              <a:ext uri="{FF2B5EF4-FFF2-40B4-BE49-F238E27FC236}">
                <a16:creationId xmlns:a16="http://schemas.microsoft.com/office/drawing/2014/main" id="{53D0145E-2F41-4DF1-B12C-2B5393CFC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529654"/>
              </p:ext>
            </p:extLst>
          </p:nvPr>
        </p:nvGraphicFramePr>
        <p:xfrm>
          <a:off x="2667178" y="5316327"/>
          <a:ext cx="2528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12">
            <a:extLst>
              <a:ext uri="{FF2B5EF4-FFF2-40B4-BE49-F238E27FC236}">
                <a16:creationId xmlns:a16="http://schemas.microsoft.com/office/drawing/2014/main" id="{675ED863-5C04-4125-9009-25CA789EA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938288"/>
              </p:ext>
            </p:extLst>
          </p:nvPr>
        </p:nvGraphicFramePr>
        <p:xfrm>
          <a:off x="1621383" y="7381296"/>
          <a:ext cx="2395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53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aixaDeTexto 39"/>
          <p:cNvSpPr txBox="1"/>
          <p:nvPr/>
        </p:nvSpPr>
        <p:spPr>
          <a:xfrm>
            <a:off x="484037" y="489711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36136"/>
              </p:ext>
            </p:extLst>
          </p:nvPr>
        </p:nvGraphicFramePr>
        <p:xfrm>
          <a:off x="1075864" y="738582"/>
          <a:ext cx="2643216" cy="1114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608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1321608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557358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557358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sp>
        <p:nvSpPr>
          <p:cNvPr id="52" name="CaixaDeTexto 11"/>
          <p:cNvSpPr txBox="1"/>
          <p:nvPr/>
        </p:nvSpPr>
        <p:spPr>
          <a:xfrm>
            <a:off x="626453" y="2295553"/>
            <a:ext cx="5940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53" name="Group 30"/>
          <p:cNvGrpSpPr>
            <a:grpSpLocks noChangeAspect="1"/>
          </p:cNvGrpSpPr>
          <p:nvPr/>
        </p:nvGrpSpPr>
        <p:grpSpPr>
          <a:xfrm>
            <a:off x="2608754" y="3170063"/>
            <a:ext cx="490250" cy="588853"/>
            <a:chOff x="6114483" y="2510181"/>
            <a:chExt cx="758150" cy="910634"/>
          </a:xfrm>
        </p:grpSpPr>
        <p:sp>
          <p:nvSpPr>
            <p:cNvPr id="54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Group 30"/>
          <p:cNvGrpSpPr>
            <a:grpSpLocks noChangeAspect="1"/>
          </p:cNvGrpSpPr>
          <p:nvPr/>
        </p:nvGrpSpPr>
        <p:grpSpPr>
          <a:xfrm>
            <a:off x="979854" y="3631221"/>
            <a:ext cx="490250" cy="588853"/>
            <a:chOff x="6114483" y="2510181"/>
            <a:chExt cx="758150" cy="910634"/>
          </a:xfrm>
        </p:grpSpPr>
        <p:sp>
          <p:nvSpPr>
            <p:cNvPr id="58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o 60"/>
          <p:cNvGrpSpPr/>
          <p:nvPr/>
        </p:nvGrpSpPr>
        <p:grpSpPr>
          <a:xfrm>
            <a:off x="4302314" y="1927449"/>
            <a:ext cx="2149432" cy="1080655"/>
            <a:chOff x="4560125" y="3515097"/>
            <a:chExt cx="2149432" cy="1080655"/>
          </a:xfrm>
        </p:grpSpPr>
        <p:grpSp>
          <p:nvGrpSpPr>
            <p:cNvPr id="62" name="Grupo 60"/>
            <p:cNvGrpSpPr/>
            <p:nvPr/>
          </p:nvGrpSpPr>
          <p:grpSpPr>
            <a:xfrm>
              <a:off x="4706726" y="3723306"/>
              <a:ext cx="1937276" cy="607528"/>
              <a:chOff x="4706726" y="3723306"/>
              <a:chExt cx="1937276" cy="607528"/>
            </a:xfrm>
          </p:grpSpPr>
          <p:sp>
            <p:nvSpPr>
              <p:cNvPr id="64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5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66" name="Rectângulo 65"/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67" name="Rectângulo 66"/>
              <p:cNvSpPr/>
              <p:nvPr/>
            </p:nvSpPr>
            <p:spPr>
              <a:xfrm>
                <a:off x="5058312" y="4053835"/>
                <a:ext cx="15856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68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Rectângulo arredondado 62"/>
            <p:cNvSpPr/>
            <p:nvPr/>
          </p:nvSpPr>
          <p:spPr>
            <a:xfrm>
              <a:off x="4560125" y="3515097"/>
              <a:ext cx="2149432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CaixaDeTexto 68"/>
          <p:cNvSpPr txBox="1"/>
          <p:nvPr/>
        </p:nvSpPr>
        <p:spPr>
          <a:xfrm>
            <a:off x="500695" y="4747157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d)</a:t>
            </a:r>
          </a:p>
        </p:txBody>
      </p:sp>
      <p:pic>
        <p:nvPicPr>
          <p:cNvPr id="70" name="Picture 3" descr="Untitled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751" y="4903185"/>
            <a:ext cx="1885496" cy="1895459"/>
          </a:xfrm>
          <a:prstGeom prst="rect">
            <a:avLst/>
          </a:prstGeom>
        </p:spPr>
      </p:pic>
      <p:sp>
        <p:nvSpPr>
          <p:cNvPr id="71" name="CaixaDeTexto 11"/>
          <p:cNvSpPr txBox="1"/>
          <p:nvPr/>
        </p:nvSpPr>
        <p:spPr>
          <a:xfrm>
            <a:off x="683851" y="7055630"/>
            <a:ext cx="5586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 Lê-se …………………………….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estão sombreados. Lê-se ……………………………..</a:t>
            </a:r>
          </a:p>
        </p:txBody>
      </p:sp>
      <p:grpSp>
        <p:nvGrpSpPr>
          <p:cNvPr id="72" name="Group 30"/>
          <p:cNvGrpSpPr>
            <a:grpSpLocks noChangeAspect="1"/>
          </p:cNvGrpSpPr>
          <p:nvPr/>
        </p:nvGrpSpPr>
        <p:grpSpPr>
          <a:xfrm>
            <a:off x="2701777" y="7918264"/>
            <a:ext cx="490250" cy="588853"/>
            <a:chOff x="6114483" y="2510181"/>
            <a:chExt cx="758150" cy="910634"/>
          </a:xfrm>
        </p:grpSpPr>
        <p:sp>
          <p:nvSpPr>
            <p:cNvPr id="73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6" name="Group 30"/>
          <p:cNvGrpSpPr>
            <a:grpSpLocks noChangeAspect="1"/>
          </p:cNvGrpSpPr>
          <p:nvPr/>
        </p:nvGrpSpPr>
        <p:grpSpPr>
          <a:xfrm>
            <a:off x="1072877" y="8379422"/>
            <a:ext cx="490250" cy="588853"/>
            <a:chOff x="6114483" y="2510181"/>
            <a:chExt cx="758150" cy="910634"/>
          </a:xfrm>
        </p:grpSpPr>
        <p:sp>
          <p:nvSpPr>
            <p:cNvPr id="77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9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32" name="Grupo 60"/>
          <p:cNvGrpSpPr/>
          <p:nvPr/>
        </p:nvGrpSpPr>
        <p:grpSpPr>
          <a:xfrm>
            <a:off x="4305323" y="6655797"/>
            <a:ext cx="2149432" cy="1080655"/>
            <a:chOff x="4560125" y="3515097"/>
            <a:chExt cx="2149432" cy="1080655"/>
          </a:xfrm>
        </p:grpSpPr>
        <p:grpSp>
          <p:nvGrpSpPr>
            <p:cNvPr id="33" name="Grupo 60"/>
            <p:cNvGrpSpPr/>
            <p:nvPr/>
          </p:nvGrpSpPr>
          <p:grpSpPr>
            <a:xfrm>
              <a:off x="4706726" y="3723306"/>
              <a:ext cx="1949077" cy="607528"/>
              <a:chOff x="4706726" y="3723306"/>
              <a:chExt cx="1949077" cy="607528"/>
            </a:xfrm>
          </p:grpSpPr>
          <p:sp>
            <p:nvSpPr>
              <p:cNvPr id="35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7" name="Rectângulo 65"/>
              <p:cNvSpPr/>
              <p:nvPr/>
            </p:nvSpPr>
            <p:spPr>
              <a:xfrm>
                <a:off x="5072166" y="3723306"/>
                <a:ext cx="158363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38" name="Rectângulo 66"/>
              <p:cNvSpPr/>
              <p:nvPr/>
            </p:nvSpPr>
            <p:spPr>
              <a:xfrm>
                <a:off x="5058312" y="4053835"/>
                <a:ext cx="15856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39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Rectângulo arredondado 62"/>
            <p:cNvSpPr/>
            <p:nvPr/>
          </p:nvSpPr>
          <p:spPr>
            <a:xfrm>
              <a:off x="4560125" y="3515097"/>
              <a:ext cx="2149432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827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76512" y="4612505"/>
            <a:ext cx="62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7. Responde às seguintes questões. Desenha           dentro das barras, representando os diferentes objetos, de modo a ajudar-te a chegar à solução.</a:t>
            </a:r>
          </a:p>
        </p:txBody>
      </p:sp>
      <p:sp>
        <p:nvSpPr>
          <p:cNvPr id="3" name="Elipse 2"/>
          <p:cNvSpPr>
            <a:spLocks noChangeAspect="1"/>
          </p:cNvSpPr>
          <p:nvPr/>
        </p:nvSpPr>
        <p:spPr>
          <a:xfrm>
            <a:off x="3596844" y="4629410"/>
            <a:ext cx="331463" cy="3314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tângulo 3"/>
          <p:cNvSpPr/>
          <p:nvPr/>
        </p:nvSpPr>
        <p:spPr>
          <a:xfrm>
            <a:off x="702678" y="5417623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235471"/>
              </p:ext>
            </p:extLst>
          </p:nvPr>
        </p:nvGraphicFramePr>
        <p:xfrm>
          <a:off x="1860582" y="541762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08796"/>
              </p:ext>
            </p:extLst>
          </p:nvPr>
        </p:nvGraphicFramePr>
        <p:xfrm>
          <a:off x="1089000" y="5976179"/>
          <a:ext cx="4680000" cy="5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993757" y="5493872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20 cerejas?  ………………………………………………………….</a:t>
            </a:r>
          </a:p>
        </p:txBody>
      </p:sp>
      <p:sp>
        <p:nvSpPr>
          <p:cNvPr id="8" name="Retângulo 7"/>
          <p:cNvSpPr/>
          <p:nvPr/>
        </p:nvSpPr>
        <p:spPr>
          <a:xfrm>
            <a:off x="698670" y="6847262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971157"/>
              </p:ext>
            </p:extLst>
          </p:nvPr>
        </p:nvGraphicFramePr>
        <p:xfrm>
          <a:off x="1795931" y="6820619"/>
          <a:ext cx="31974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506563"/>
              </p:ext>
            </p:extLst>
          </p:nvPr>
        </p:nvGraphicFramePr>
        <p:xfrm>
          <a:off x="1088998" y="7489468"/>
          <a:ext cx="4680002" cy="5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0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993757" y="692351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60 autocolantes ?  ………………………………….……………….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708288" y="8294686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915"/>
              </p:ext>
            </p:extLst>
          </p:nvPr>
        </p:nvGraphicFramePr>
        <p:xfrm>
          <a:off x="1844956" y="825916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189597"/>
              </p:ext>
            </p:extLst>
          </p:nvPr>
        </p:nvGraphicFramePr>
        <p:xfrm>
          <a:off x="1132399" y="8884051"/>
          <a:ext cx="4680000" cy="5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5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993757" y="837093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de 15 garrafas?  ……………………………..…………………………..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EFAE433-0E75-4A54-B803-E9EACA7B86AB}"/>
              </a:ext>
            </a:extLst>
          </p:cNvPr>
          <p:cNvSpPr/>
          <p:nvPr/>
        </p:nvSpPr>
        <p:spPr>
          <a:xfrm>
            <a:off x="603842" y="1800002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19" name="Tabela 18">
            <a:extLst>
              <a:ext uri="{FF2B5EF4-FFF2-40B4-BE49-F238E27FC236}">
                <a16:creationId xmlns:a16="http://schemas.microsoft.com/office/drawing/2014/main" id="{57F61E08-90C0-43F7-AEC9-105010410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67609"/>
              </p:ext>
            </p:extLst>
          </p:nvPr>
        </p:nvGraphicFramePr>
        <p:xfrm>
          <a:off x="1761746" y="177796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CaixaDeTexto 19">
            <a:extLst>
              <a:ext uri="{FF2B5EF4-FFF2-40B4-BE49-F238E27FC236}">
                <a16:creationId xmlns:a16="http://schemas.microsoft.com/office/drawing/2014/main" id="{E090DAB5-5407-4B21-B2C1-51DE131A8725}"/>
              </a:ext>
            </a:extLst>
          </p:cNvPr>
          <p:cNvSpPr txBox="1"/>
          <p:nvPr/>
        </p:nvSpPr>
        <p:spPr>
          <a:xfrm>
            <a:off x="894921" y="187625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36 borrachas?</a:t>
            </a:r>
          </a:p>
        </p:txBody>
      </p: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19A26DEC-7CDA-4EA1-BA71-64FF20DA0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27490"/>
              </p:ext>
            </p:extLst>
          </p:nvPr>
        </p:nvGraphicFramePr>
        <p:xfrm>
          <a:off x="1024387" y="232877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CaixaDeTexto 21">
            <a:extLst>
              <a:ext uri="{FF2B5EF4-FFF2-40B4-BE49-F238E27FC236}">
                <a16:creationId xmlns:a16="http://schemas.microsoft.com/office/drawing/2014/main" id="{C7A96426-0522-4937-AA0D-F9307B09A12E}"/>
              </a:ext>
            </a:extLst>
          </p:cNvPr>
          <p:cNvSpPr txBox="1"/>
          <p:nvPr/>
        </p:nvSpPr>
        <p:spPr>
          <a:xfrm>
            <a:off x="698670" y="242291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     de 36 borrachas são ……….   borrachas.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04051AA2-D5B9-4759-AF4D-2081A83AF1BF}"/>
              </a:ext>
            </a:extLst>
          </p:cNvPr>
          <p:cNvSpPr/>
          <p:nvPr/>
        </p:nvSpPr>
        <p:spPr>
          <a:xfrm>
            <a:off x="599834" y="3178326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D95442EE-B338-4597-9488-E429E0BA8D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326178"/>
              </p:ext>
            </p:extLst>
          </p:nvPr>
        </p:nvGraphicFramePr>
        <p:xfrm>
          <a:off x="1761746" y="315629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" name="CaixaDeTexto 24">
            <a:extLst>
              <a:ext uri="{FF2B5EF4-FFF2-40B4-BE49-F238E27FC236}">
                <a16:creationId xmlns:a16="http://schemas.microsoft.com/office/drawing/2014/main" id="{B4340435-7698-400E-AF48-EA55191F0B49}"/>
              </a:ext>
            </a:extLst>
          </p:cNvPr>
          <p:cNvSpPr txBox="1"/>
          <p:nvPr/>
        </p:nvSpPr>
        <p:spPr>
          <a:xfrm>
            <a:off x="894921" y="325457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36 borrachas?</a:t>
            </a:r>
          </a:p>
        </p:txBody>
      </p:sp>
      <p:graphicFrame>
        <p:nvGraphicFramePr>
          <p:cNvPr id="26" name="Tabela 25">
            <a:extLst>
              <a:ext uri="{FF2B5EF4-FFF2-40B4-BE49-F238E27FC236}">
                <a16:creationId xmlns:a16="http://schemas.microsoft.com/office/drawing/2014/main" id="{4CA558E2-C3B6-4FD9-ABC8-74E5089DA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620527"/>
              </p:ext>
            </p:extLst>
          </p:nvPr>
        </p:nvGraphicFramePr>
        <p:xfrm>
          <a:off x="1024387" y="3707097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CaixaDeTexto 26">
            <a:extLst>
              <a:ext uri="{FF2B5EF4-FFF2-40B4-BE49-F238E27FC236}">
                <a16:creationId xmlns:a16="http://schemas.microsoft.com/office/drawing/2014/main" id="{B65E9B8F-2683-425B-A1E3-D3C346EA9428}"/>
              </a:ext>
            </a:extLst>
          </p:cNvPr>
          <p:cNvSpPr txBox="1"/>
          <p:nvPr/>
        </p:nvSpPr>
        <p:spPr>
          <a:xfrm>
            <a:off x="707551" y="380123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     de 36 borrachas são ……….   borrachas.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45CCB36D-DBF4-4608-8CA7-4E019C48DAD1}"/>
              </a:ext>
            </a:extLst>
          </p:cNvPr>
          <p:cNvSpPr txBox="1"/>
          <p:nvPr/>
        </p:nvSpPr>
        <p:spPr>
          <a:xfrm>
            <a:off x="276512" y="247227"/>
            <a:ext cx="62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Responde às seguintes questões. Desenha           dentro das barras, representando as borrachas, de modo a ajudar-te a chegar às respostas.</a:t>
            </a:r>
          </a:p>
        </p:txBody>
      </p:sp>
      <p:sp>
        <p:nvSpPr>
          <p:cNvPr id="29" name="Elipse 2">
            <a:extLst>
              <a:ext uri="{FF2B5EF4-FFF2-40B4-BE49-F238E27FC236}">
                <a16:creationId xmlns:a16="http://schemas.microsoft.com/office/drawing/2014/main" id="{3474523C-1DB4-49D6-9603-59FE18920601}"/>
              </a:ext>
            </a:extLst>
          </p:cNvPr>
          <p:cNvSpPr>
            <a:spLocks noChangeAspect="1"/>
          </p:cNvSpPr>
          <p:nvPr/>
        </p:nvSpPr>
        <p:spPr>
          <a:xfrm>
            <a:off x="3568172" y="304577"/>
            <a:ext cx="331463" cy="3314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31" name="Tabela 30">
            <a:extLst>
              <a:ext uri="{FF2B5EF4-FFF2-40B4-BE49-F238E27FC236}">
                <a16:creationId xmlns:a16="http://schemas.microsoft.com/office/drawing/2014/main" id="{839C3575-1F62-4CFD-AB1C-75855DFCD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76389"/>
              </p:ext>
            </p:extLst>
          </p:nvPr>
        </p:nvGraphicFramePr>
        <p:xfrm>
          <a:off x="1088998" y="1051483"/>
          <a:ext cx="4680000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353133906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3612089636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38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aixaDeTexto 50"/>
          <p:cNvSpPr txBox="1"/>
          <p:nvPr/>
        </p:nvSpPr>
        <p:spPr>
          <a:xfrm>
            <a:off x="295072" y="236047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e)</a:t>
            </a:r>
          </a:p>
        </p:txBody>
      </p: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59482"/>
              </p:ext>
            </p:extLst>
          </p:nvPr>
        </p:nvGraphicFramePr>
        <p:xfrm>
          <a:off x="835001" y="3508974"/>
          <a:ext cx="4572001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143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89" name="CaixaDeTexto 88"/>
          <p:cNvSpPr txBox="1"/>
          <p:nvPr/>
        </p:nvSpPr>
        <p:spPr>
          <a:xfrm>
            <a:off x="300237" y="3442803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f)</a:t>
            </a:r>
          </a:p>
        </p:txBody>
      </p:sp>
      <p:grpSp>
        <p:nvGrpSpPr>
          <p:cNvPr id="92" name="Grupo 91"/>
          <p:cNvGrpSpPr/>
          <p:nvPr/>
        </p:nvGrpSpPr>
        <p:grpSpPr>
          <a:xfrm>
            <a:off x="468840" y="387414"/>
            <a:ext cx="2145509" cy="1760481"/>
            <a:chOff x="1205110" y="3356245"/>
            <a:chExt cx="1621686" cy="1354892"/>
          </a:xfrm>
        </p:grpSpPr>
        <p:pic>
          <p:nvPicPr>
            <p:cNvPr id="90" name="Imagem 8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205110" y="3356245"/>
              <a:ext cx="1621686" cy="1354892"/>
            </a:xfrm>
            <a:prstGeom prst="rect">
              <a:avLst/>
            </a:prstGeom>
          </p:spPr>
        </p:pic>
        <p:sp>
          <p:nvSpPr>
            <p:cNvPr id="91" name="Triângulo isósceles 90"/>
            <p:cNvSpPr/>
            <p:nvPr/>
          </p:nvSpPr>
          <p:spPr>
            <a:xfrm>
              <a:off x="1638300" y="4066071"/>
              <a:ext cx="736600" cy="58947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541346" y="4071005"/>
            <a:ext cx="5586558" cy="1912645"/>
            <a:chOff x="683851" y="6089811"/>
            <a:chExt cx="5586558" cy="1912645"/>
          </a:xfrm>
        </p:grpSpPr>
        <p:sp>
          <p:nvSpPr>
            <p:cNvPr id="37" name="CaixaDeTexto 11"/>
            <p:cNvSpPr txBox="1"/>
            <p:nvPr/>
          </p:nvSpPr>
          <p:spPr>
            <a:xfrm>
              <a:off x="683851" y="6089811"/>
              <a:ext cx="558655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Lê-se……………………………..</a:t>
              </a:r>
            </a:p>
          </p:txBody>
        </p:sp>
        <p:grpSp>
          <p:nvGrpSpPr>
            <p:cNvPr id="38" name="Group 30"/>
            <p:cNvGrpSpPr>
              <a:grpSpLocks noChangeAspect="1"/>
            </p:cNvGrpSpPr>
            <p:nvPr/>
          </p:nvGrpSpPr>
          <p:grpSpPr>
            <a:xfrm>
              <a:off x="2701777" y="6952445"/>
              <a:ext cx="490250" cy="588853"/>
              <a:chOff x="6114483" y="2510181"/>
              <a:chExt cx="758150" cy="910634"/>
            </a:xfrm>
          </p:grpSpPr>
          <p:sp>
            <p:nvSpPr>
              <p:cNvPr id="3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2" name="Group 30"/>
            <p:cNvGrpSpPr>
              <a:grpSpLocks noChangeAspect="1"/>
            </p:cNvGrpSpPr>
            <p:nvPr/>
          </p:nvGrpSpPr>
          <p:grpSpPr>
            <a:xfrm>
              <a:off x="1072877" y="7413603"/>
              <a:ext cx="490250" cy="588853"/>
              <a:chOff x="6114483" y="2510181"/>
              <a:chExt cx="758150" cy="910634"/>
            </a:xfrm>
          </p:grpSpPr>
          <p:sp>
            <p:nvSpPr>
              <p:cNvPr id="5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7" name="CaixaDeTexto 56"/>
          <p:cNvSpPr txBox="1"/>
          <p:nvPr/>
        </p:nvSpPr>
        <p:spPr>
          <a:xfrm>
            <a:off x="313874" y="6405585"/>
            <a:ext cx="6847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g)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062" y="6587460"/>
            <a:ext cx="1835896" cy="1822876"/>
          </a:xfrm>
          <a:prstGeom prst="rect">
            <a:avLst/>
          </a:prstGeom>
        </p:spPr>
      </p:pic>
      <p:grpSp>
        <p:nvGrpSpPr>
          <p:cNvPr id="96" name="Grupo 95"/>
          <p:cNvGrpSpPr/>
          <p:nvPr/>
        </p:nvGrpSpPr>
        <p:grpSpPr>
          <a:xfrm>
            <a:off x="2845159" y="270903"/>
            <a:ext cx="3805023" cy="2893100"/>
            <a:chOff x="2845159" y="270903"/>
            <a:chExt cx="3805023" cy="2893100"/>
          </a:xfrm>
        </p:grpSpPr>
        <p:sp>
          <p:nvSpPr>
            <p:cNvPr id="97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Está sombreada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98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103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5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9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100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2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06" name="Grupo 105"/>
          <p:cNvGrpSpPr/>
          <p:nvPr/>
        </p:nvGrpSpPr>
        <p:grpSpPr>
          <a:xfrm>
            <a:off x="2726907" y="6756625"/>
            <a:ext cx="3805023" cy="2893100"/>
            <a:chOff x="2845159" y="270903"/>
            <a:chExt cx="3805023" cy="2893100"/>
          </a:xfrm>
        </p:grpSpPr>
        <p:sp>
          <p:nvSpPr>
            <p:cNvPr id="107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Está sombreada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108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113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09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110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2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20339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 noChangeAspect="1"/>
          </p:cNvGrpSpPr>
          <p:nvPr/>
        </p:nvGrpSpPr>
        <p:grpSpPr>
          <a:xfrm>
            <a:off x="755427" y="3423290"/>
            <a:ext cx="4125331" cy="630646"/>
            <a:chOff x="2255517" y="4728754"/>
            <a:chExt cx="1239519" cy="981166"/>
          </a:xfrm>
        </p:grpSpPr>
        <p:grpSp>
          <p:nvGrpSpPr>
            <p:cNvPr id="3" name="Group 35"/>
            <p:cNvGrpSpPr/>
            <p:nvPr/>
          </p:nvGrpSpPr>
          <p:grpSpPr>
            <a:xfrm rot="10800000">
              <a:off x="2255517" y="4728754"/>
              <a:ext cx="1239519" cy="493486"/>
              <a:chOff x="370115" y="3072674"/>
              <a:chExt cx="1550126" cy="544286"/>
            </a:xfrm>
          </p:grpSpPr>
          <p:grpSp>
            <p:nvGrpSpPr>
              <p:cNvPr id="12" name="Group 44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14" name="Group 46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16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7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8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15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13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" name="Group 36"/>
            <p:cNvGrpSpPr/>
            <p:nvPr/>
          </p:nvGrpSpPr>
          <p:grpSpPr>
            <a:xfrm rot="10800000">
              <a:off x="2255517" y="5216434"/>
              <a:ext cx="1239519" cy="493486"/>
              <a:chOff x="370115" y="3072674"/>
              <a:chExt cx="1550126" cy="544286"/>
            </a:xfrm>
          </p:grpSpPr>
          <p:grpSp>
            <p:nvGrpSpPr>
              <p:cNvPr id="5" name="Group 37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7" name="Group 39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9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0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1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8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6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20" name="CaixaDeTexto 19"/>
          <p:cNvSpPr txBox="1"/>
          <p:nvPr/>
        </p:nvSpPr>
        <p:spPr>
          <a:xfrm>
            <a:off x="358588" y="234532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h)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65387" y="327084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i)</a:t>
            </a:r>
          </a:p>
        </p:txBody>
      </p:sp>
      <p:grpSp>
        <p:nvGrpSpPr>
          <p:cNvPr id="57" name="Grupo 56"/>
          <p:cNvGrpSpPr/>
          <p:nvPr/>
        </p:nvGrpSpPr>
        <p:grpSpPr>
          <a:xfrm>
            <a:off x="495381" y="259008"/>
            <a:ext cx="2326435" cy="1423592"/>
            <a:chOff x="1076215" y="3813917"/>
            <a:chExt cx="2326435" cy="1423592"/>
          </a:xfrm>
        </p:grpSpPr>
        <p:grpSp>
          <p:nvGrpSpPr>
            <p:cNvPr id="44" name="Group 68"/>
            <p:cNvGrpSpPr/>
            <p:nvPr/>
          </p:nvGrpSpPr>
          <p:grpSpPr>
            <a:xfrm>
              <a:off x="1305956" y="3823713"/>
              <a:ext cx="772653" cy="851021"/>
              <a:chOff x="2216799" y="1001545"/>
              <a:chExt cx="916831" cy="954571"/>
            </a:xfrm>
          </p:grpSpPr>
          <p:sp>
            <p:nvSpPr>
              <p:cNvPr id="55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6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5" name="Group 71"/>
            <p:cNvGrpSpPr/>
            <p:nvPr/>
          </p:nvGrpSpPr>
          <p:grpSpPr>
            <a:xfrm>
              <a:off x="1076215" y="4361089"/>
              <a:ext cx="772653" cy="876420"/>
              <a:chOff x="2216799" y="973055"/>
              <a:chExt cx="916831" cy="983061"/>
            </a:xfrm>
          </p:grpSpPr>
          <p:sp>
            <p:nvSpPr>
              <p:cNvPr id="53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4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6" name="Group 74"/>
            <p:cNvGrpSpPr/>
            <p:nvPr/>
          </p:nvGrpSpPr>
          <p:grpSpPr>
            <a:xfrm>
              <a:off x="1798601" y="4338095"/>
              <a:ext cx="772653" cy="876420"/>
              <a:chOff x="2216799" y="973055"/>
              <a:chExt cx="916831" cy="983061"/>
            </a:xfrm>
          </p:grpSpPr>
          <p:sp>
            <p:nvSpPr>
              <p:cNvPr id="51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2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7" name="Group 77"/>
            <p:cNvGrpSpPr/>
            <p:nvPr/>
          </p:nvGrpSpPr>
          <p:grpSpPr>
            <a:xfrm>
              <a:off x="2026379" y="3813917"/>
              <a:ext cx="772653" cy="851021"/>
              <a:chOff x="2216799" y="1001545"/>
              <a:chExt cx="916831" cy="954571"/>
            </a:xfrm>
          </p:grpSpPr>
          <p:sp>
            <p:nvSpPr>
              <p:cNvPr id="49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0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48" name="Triângulo isósceles 5"/>
            <p:cNvSpPr/>
            <p:nvPr/>
          </p:nvSpPr>
          <p:spPr>
            <a:xfrm rot="6765919">
              <a:off x="2777576" y="4027163"/>
              <a:ext cx="582291" cy="66785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03" name="Grupo 102"/>
          <p:cNvGrpSpPr/>
          <p:nvPr/>
        </p:nvGrpSpPr>
        <p:grpSpPr>
          <a:xfrm>
            <a:off x="2845159" y="152153"/>
            <a:ext cx="3805023" cy="2893100"/>
            <a:chOff x="2845159" y="270903"/>
            <a:chExt cx="3805023" cy="2893100"/>
          </a:xfrm>
        </p:grpSpPr>
        <p:sp>
          <p:nvSpPr>
            <p:cNvPr id="66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67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7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8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6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75" name="Grupo 74"/>
          <p:cNvGrpSpPr/>
          <p:nvPr/>
        </p:nvGrpSpPr>
        <p:grpSpPr>
          <a:xfrm>
            <a:off x="598742" y="4211538"/>
            <a:ext cx="5586558" cy="1912645"/>
            <a:chOff x="683851" y="6089811"/>
            <a:chExt cx="5586558" cy="1912645"/>
          </a:xfrm>
        </p:grpSpPr>
        <p:sp>
          <p:nvSpPr>
            <p:cNvPr id="76" name="CaixaDeTexto 11"/>
            <p:cNvSpPr txBox="1"/>
            <p:nvPr/>
          </p:nvSpPr>
          <p:spPr>
            <a:xfrm>
              <a:off x="683851" y="6089811"/>
              <a:ext cx="558655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Lê-se ……………………………..</a:t>
              </a:r>
            </a:p>
          </p:txBody>
        </p:sp>
        <p:grpSp>
          <p:nvGrpSpPr>
            <p:cNvPr id="77" name="Group 30"/>
            <p:cNvGrpSpPr>
              <a:grpSpLocks noChangeAspect="1"/>
            </p:cNvGrpSpPr>
            <p:nvPr/>
          </p:nvGrpSpPr>
          <p:grpSpPr>
            <a:xfrm>
              <a:off x="2701777" y="6952445"/>
              <a:ext cx="490250" cy="588853"/>
              <a:chOff x="6114483" y="2510181"/>
              <a:chExt cx="758150" cy="910634"/>
            </a:xfrm>
          </p:grpSpPr>
          <p:sp>
            <p:nvSpPr>
              <p:cNvPr id="8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8" name="Group 30"/>
            <p:cNvGrpSpPr>
              <a:grpSpLocks noChangeAspect="1"/>
            </p:cNvGrpSpPr>
            <p:nvPr/>
          </p:nvGrpSpPr>
          <p:grpSpPr>
            <a:xfrm>
              <a:off x="1072877" y="7413603"/>
              <a:ext cx="490250" cy="588853"/>
              <a:chOff x="6114483" y="2510181"/>
              <a:chExt cx="758150" cy="910634"/>
            </a:xfrm>
          </p:grpSpPr>
          <p:sp>
            <p:nvSpPr>
              <p:cNvPr id="7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pic>
        <p:nvPicPr>
          <p:cNvPr id="85" name="Imagem 8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306" y="7552236"/>
            <a:ext cx="1777459" cy="1514265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>
          <a:xfrm>
            <a:off x="353254" y="7448960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j)</a:t>
            </a:r>
          </a:p>
        </p:txBody>
      </p:sp>
      <p:sp>
        <p:nvSpPr>
          <p:cNvPr id="105" name="CaixaDeTexto 11"/>
          <p:cNvSpPr txBox="1"/>
          <p:nvPr/>
        </p:nvSpPr>
        <p:spPr>
          <a:xfrm>
            <a:off x="2700675" y="7856036"/>
            <a:ext cx="3805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</p:txBody>
      </p:sp>
      <p:grpSp>
        <p:nvGrpSpPr>
          <p:cNvPr id="116" name="Grupo 115"/>
          <p:cNvGrpSpPr/>
          <p:nvPr/>
        </p:nvGrpSpPr>
        <p:grpSpPr>
          <a:xfrm>
            <a:off x="598220" y="9098681"/>
            <a:ext cx="6259780" cy="588853"/>
            <a:chOff x="598220" y="9146182"/>
            <a:chExt cx="6259780" cy="588853"/>
          </a:xfrm>
        </p:grpSpPr>
        <p:grpSp>
          <p:nvGrpSpPr>
            <p:cNvPr id="106" name="Group 30"/>
            <p:cNvGrpSpPr>
              <a:grpSpLocks noChangeAspect="1"/>
            </p:cNvGrpSpPr>
            <p:nvPr/>
          </p:nvGrpSpPr>
          <p:grpSpPr>
            <a:xfrm>
              <a:off x="2640419" y="9146182"/>
              <a:ext cx="490250" cy="588853"/>
              <a:chOff x="6114483" y="2510181"/>
              <a:chExt cx="758150" cy="910634"/>
            </a:xfrm>
          </p:grpSpPr>
          <p:sp>
            <p:nvSpPr>
              <p:cNvPr id="111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3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5" name="Rectângulo 114"/>
            <p:cNvSpPr/>
            <p:nvPr/>
          </p:nvSpPr>
          <p:spPr>
            <a:xfrm>
              <a:off x="598220" y="9314691"/>
              <a:ext cx="62597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</p:txBody>
        </p:sp>
      </p:grpSp>
      <p:sp>
        <p:nvSpPr>
          <p:cNvPr id="117" name="Texto explicativo em elipse 45"/>
          <p:cNvSpPr/>
          <p:nvPr/>
        </p:nvSpPr>
        <p:spPr>
          <a:xfrm>
            <a:off x="724395" y="6353298"/>
            <a:ext cx="4839194" cy="1045030"/>
          </a:xfrm>
          <a:prstGeom prst="wedgeEllipseCallout">
            <a:avLst>
              <a:gd name="adj1" fmla="val 48922"/>
              <a:gd name="adj2" fmla="val 43424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 frações com denominador 11, 12, 13, 14, …., devemos ler o numeral que representa o denominador seguido da palavra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“avos”.</a:t>
            </a:r>
          </a:p>
        </p:txBody>
      </p:sp>
      <p:pic>
        <p:nvPicPr>
          <p:cNvPr id="118" name="Imagem 117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382371" y="6921694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/>
          <p:cNvSpPr txBox="1"/>
          <p:nvPr/>
        </p:nvSpPr>
        <p:spPr>
          <a:xfrm>
            <a:off x="179453" y="4061383"/>
            <a:ext cx="644043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Nas alíneas que se seguem podes observar diferentes formas de dividir o segmento de reta compreendido entre 0 e 1 em segmentos de igual comprimento. Representa a fração correspondente a cada ponto assinalado.</a:t>
            </a:r>
          </a:p>
        </p:txBody>
      </p:sp>
      <p:graphicFrame>
        <p:nvGraphicFramePr>
          <p:cNvPr id="61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851270"/>
              </p:ext>
            </p:extLst>
          </p:nvPr>
        </p:nvGraphicFramePr>
        <p:xfrm>
          <a:off x="794197" y="5089418"/>
          <a:ext cx="5549575" cy="444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1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206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22206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198565"/>
              </p:ext>
            </p:extLst>
          </p:nvPr>
        </p:nvGraphicFramePr>
        <p:xfrm>
          <a:off x="744100" y="6163468"/>
          <a:ext cx="5513946" cy="303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91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195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5195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56525"/>
              </p:ext>
            </p:extLst>
          </p:nvPr>
        </p:nvGraphicFramePr>
        <p:xfrm>
          <a:off x="784549" y="7117040"/>
          <a:ext cx="552583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86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4" name="Retângulo 63"/>
          <p:cNvSpPr/>
          <p:nvPr/>
        </p:nvSpPr>
        <p:spPr>
          <a:xfrm>
            <a:off x="656178" y="549208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6195913" y="550026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89" name="Retângulo 88"/>
          <p:cNvSpPr/>
          <p:nvPr/>
        </p:nvSpPr>
        <p:spPr>
          <a:xfrm>
            <a:off x="606079" y="646030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0" name="Retângulo 89"/>
          <p:cNvSpPr/>
          <p:nvPr/>
        </p:nvSpPr>
        <p:spPr>
          <a:xfrm>
            <a:off x="6145814" y="646847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657062" y="732411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2" name="Retângulo 91"/>
          <p:cNvSpPr/>
          <p:nvPr/>
        </p:nvSpPr>
        <p:spPr>
          <a:xfrm>
            <a:off x="6196797" y="733229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1711460" y="5473903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928759" y="5485779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143080" y="6456471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2431720" y="7407994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tângulo de cantos arredondados 31"/>
          <p:cNvSpPr/>
          <p:nvPr/>
        </p:nvSpPr>
        <p:spPr>
          <a:xfrm>
            <a:off x="4733327" y="7401058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457444" y="1247784"/>
            <a:ext cx="593504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próprias</a:t>
            </a:r>
          </a:p>
        </p:txBody>
      </p:sp>
      <p:sp>
        <p:nvSpPr>
          <p:cNvPr id="34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Imagem 3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251438" y="1561847"/>
            <a:ext cx="593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Sombreia a porção das figuras correspondente à fração indicada.</a:t>
            </a:r>
          </a:p>
        </p:txBody>
      </p:sp>
      <p:pic>
        <p:nvPicPr>
          <p:cNvPr id="38" name="Imagem 3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60000">
            <a:off x="373873" y="1982691"/>
            <a:ext cx="1559744" cy="1448845"/>
          </a:xfrm>
          <a:prstGeom prst="rect">
            <a:avLst/>
          </a:prstGeom>
        </p:spPr>
      </p:pic>
      <p:pic>
        <p:nvPicPr>
          <p:cNvPr id="39" name="Imagem 3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1232" y="1970250"/>
            <a:ext cx="1664410" cy="1458474"/>
          </a:xfrm>
          <a:prstGeom prst="rect">
            <a:avLst/>
          </a:prstGeom>
        </p:spPr>
      </p:pic>
      <p:grpSp>
        <p:nvGrpSpPr>
          <p:cNvPr id="40" name="Grupo 39"/>
          <p:cNvGrpSpPr>
            <a:grpSpLocks noChangeAspect="1"/>
          </p:cNvGrpSpPr>
          <p:nvPr/>
        </p:nvGrpSpPr>
        <p:grpSpPr>
          <a:xfrm>
            <a:off x="4820712" y="1870842"/>
            <a:ext cx="1542485" cy="1542485"/>
            <a:chOff x="5296715" y="1376871"/>
            <a:chExt cx="3420000" cy="3420000"/>
          </a:xfrm>
        </p:grpSpPr>
        <p:sp>
          <p:nvSpPr>
            <p:cNvPr id="41" name="Estrela de 5 pontas 40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2" name="Conexão reta 6"/>
            <p:cNvCxnSpPr>
              <a:stCxn id="41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xão reta 7"/>
            <p:cNvCxnSpPr>
              <a:stCxn id="41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xão reta 11"/>
            <p:cNvCxnSpPr>
              <a:stCxn id="41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xão reta 14"/>
            <p:cNvCxnSpPr>
              <a:endCxn id="41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xão reta 17"/>
            <p:cNvCxnSpPr>
              <a:endCxn id="41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41296"/>
              </p:ext>
            </p:extLst>
          </p:nvPr>
        </p:nvGraphicFramePr>
        <p:xfrm>
          <a:off x="1079836" y="338740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576669"/>
              </p:ext>
            </p:extLst>
          </p:nvPr>
        </p:nvGraphicFramePr>
        <p:xfrm>
          <a:off x="3388968" y="342575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284913"/>
              </p:ext>
            </p:extLst>
          </p:nvPr>
        </p:nvGraphicFramePr>
        <p:xfrm>
          <a:off x="5401547" y="3398843"/>
          <a:ext cx="39981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9" name="Texto explicativo retangular com cantos arredondados 59"/>
          <p:cNvSpPr/>
          <p:nvPr/>
        </p:nvSpPr>
        <p:spPr>
          <a:xfrm>
            <a:off x="236761" y="8040936"/>
            <a:ext cx="5080621" cy="1619249"/>
          </a:xfrm>
          <a:prstGeom prst="wedgeRoundRectCallout">
            <a:avLst>
              <a:gd name="adj1" fmla="val 54389"/>
              <a:gd name="adj2" fmla="val 1095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ts val="2200"/>
              </a:lnSpc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frações cujo numerador é menor do que o denominador representam um número menor do que 1. Chamam-se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próprias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pt-P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</a:t>
            </a:r>
            <a:r>
              <a: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é uma fração própria, tendo-se               .</a:t>
            </a:r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Imagem 69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418912" y="8610857"/>
            <a:ext cx="1396750" cy="887881"/>
          </a:xfrm>
          <a:prstGeom prst="rect">
            <a:avLst/>
          </a:prstGeom>
        </p:spPr>
      </p:pic>
      <p:graphicFrame>
        <p:nvGraphicFramePr>
          <p:cNvPr id="7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90574"/>
              </p:ext>
            </p:extLst>
          </p:nvPr>
        </p:nvGraphicFramePr>
        <p:xfrm>
          <a:off x="1557477" y="9031478"/>
          <a:ext cx="2606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CaixaDeTexto 15"/>
          <p:cNvSpPr txBox="1"/>
          <p:nvPr/>
        </p:nvSpPr>
        <p:spPr>
          <a:xfrm>
            <a:off x="267805" y="180375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46" name="CaixaDeTexto 15"/>
          <p:cNvSpPr txBox="1"/>
          <p:nvPr/>
        </p:nvSpPr>
        <p:spPr>
          <a:xfrm>
            <a:off x="2384526" y="1800839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48" name="CaixaDeTexto 15"/>
          <p:cNvSpPr txBox="1"/>
          <p:nvPr/>
        </p:nvSpPr>
        <p:spPr>
          <a:xfrm>
            <a:off x="4601749" y="1797923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49" name="CaixaDeTexto 15"/>
          <p:cNvSpPr txBox="1"/>
          <p:nvPr/>
        </p:nvSpPr>
        <p:spPr>
          <a:xfrm>
            <a:off x="164386" y="5049854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50" name="CaixaDeTexto 15"/>
          <p:cNvSpPr txBox="1"/>
          <p:nvPr/>
        </p:nvSpPr>
        <p:spPr>
          <a:xfrm>
            <a:off x="161468" y="6061066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51" name="CaixaDeTexto 15"/>
          <p:cNvSpPr txBox="1"/>
          <p:nvPr/>
        </p:nvSpPr>
        <p:spPr>
          <a:xfrm>
            <a:off x="195095" y="6977318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53" name="Retângulo 62"/>
          <p:cNvSpPr/>
          <p:nvPr/>
        </p:nvSpPr>
        <p:spPr>
          <a:xfrm>
            <a:off x="4645854" y="9087864"/>
            <a:ext cx="3337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&lt;</a:t>
            </a:r>
          </a:p>
        </p:txBody>
      </p:sp>
      <p:sp>
        <p:nvSpPr>
          <p:cNvPr id="54" name="Retângulo 63"/>
          <p:cNvSpPr/>
          <p:nvPr/>
        </p:nvSpPr>
        <p:spPr>
          <a:xfrm>
            <a:off x="4861353" y="9136913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aphicFrame>
        <p:nvGraphicFramePr>
          <p:cNvPr id="5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965110"/>
              </p:ext>
            </p:extLst>
          </p:nvPr>
        </p:nvGraphicFramePr>
        <p:xfrm>
          <a:off x="4405100" y="9028561"/>
          <a:ext cx="2606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94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aixaDeTexto 44"/>
          <p:cNvSpPr txBox="1"/>
          <p:nvPr/>
        </p:nvSpPr>
        <p:spPr>
          <a:xfrm>
            <a:off x="273133" y="737500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Faz  a leitura das seguintes frações.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07729" y="7867653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aixaDeTexto 54"/>
          <p:cNvSpPr txBox="1"/>
          <p:nvPr/>
        </p:nvSpPr>
        <p:spPr>
          <a:xfrm>
            <a:off x="1043352" y="9129554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143310"/>
              </p:ext>
            </p:extLst>
          </p:nvPr>
        </p:nvGraphicFramePr>
        <p:xfrm>
          <a:off x="621458" y="7782192"/>
          <a:ext cx="38626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13405"/>
              </p:ext>
            </p:extLst>
          </p:nvPr>
        </p:nvGraphicFramePr>
        <p:xfrm>
          <a:off x="607948" y="9040487"/>
          <a:ext cx="38136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CaixaDeTexto 42"/>
          <p:cNvSpPr txBox="1"/>
          <p:nvPr/>
        </p:nvSpPr>
        <p:spPr>
          <a:xfrm>
            <a:off x="249839" y="35954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	Escreve a fração que corresponde à porção sombreada da figura.</a:t>
            </a:r>
          </a:p>
        </p:txBody>
      </p:sp>
      <p:sp>
        <p:nvSpPr>
          <p:cNvPr id="44" name="Retângulo 4"/>
          <p:cNvSpPr/>
          <p:nvPr/>
        </p:nvSpPr>
        <p:spPr>
          <a:xfrm>
            <a:off x="361025" y="774191"/>
            <a:ext cx="3209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a)</a:t>
            </a:r>
          </a:p>
        </p:txBody>
      </p:sp>
      <p:sp>
        <p:nvSpPr>
          <p:cNvPr id="46" name="Retângulo 7"/>
          <p:cNvSpPr/>
          <p:nvPr/>
        </p:nvSpPr>
        <p:spPr>
          <a:xfrm>
            <a:off x="346784" y="1564838"/>
            <a:ext cx="31130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</a:rPr>
              <a:t>b</a:t>
            </a:r>
            <a:r>
              <a:rPr lang="pt-BR" sz="120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48" name="Tabe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19439"/>
              </p:ext>
            </p:extLst>
          </p:nvPr>
        </p:nvGraphicFramePr>
        <p:xfrm>
          <a:off x="708448" y="870387"/>
          <a:ext cx="4572000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49" name="Retângulo de cantos arredondados 5"/>
          <p:cNvSpPr/>
          <p:nvPr/>
        </p:nvSpPr>
        <p:spPr>
          <a:xfrm>
            <a:off x="5445867" y="689773"/>
            <a:ext cx="422258" cy="71390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14846"/>
              </p:ext>
            </p:extLst>
          </p:nvPr>
        </p:nvGraphicFramePr>
        <p:xfrm>
          <a:off x="708448" y="1607984"/>
          <a:ext cx="4572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51" name="Retângulo de cantos arredondados 19"/>
          <p:cNvSpPr/>
          <p:nvPr/>
        </p:nvSpPr>
        <p:spPr>
          <a:xfrm>
            <a:off x="5445868" y="1474873"/>
            <a:ext cx="422258" cy="71390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0" name="CaixaDeTexto 59"/>
          <p:cNvSpPr txBox="1"/>
          <p:nvPr/>
        </p:nvSpPr>
        <p:spPr>
          <a:xfrm>
            <a:off x="686648" y="4308722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 ,         ,          ,          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328508" y="2598149"/>
            <a:ext cx="5935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1" indent="-26670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t-PT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Preenche os espaços com as frações corretas.</a:t>
            </a:r>
          </a:p>
        </p:txBody>
      </p:sp>
      <p:sp>
        <p:nvSpPr>
          <p:cNvPr id="66" name="Retângulo 12"/>
          <p:cNvSpPr/>
          <p:nvPr/>
        </p:nvSpPr>
        <p:spPr>
          <a:xfrm>
            <a:off x="414896" y="3030542"/>
            <a:ext cx="30489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cap="none" spc="0" dirty="0">
                <a:ln w="0"/>
                <a:solidFill>
                  <a:schemeClr val="tx1"/>
                </a:solidFill>
              </a:rPr>
              <a:t>a)</a:t>
            </a:r>
          </a:p>
        </p:txBody>
      </p:sp>
      <p:sp>
        <p:nvSpPr>
          <p:cNvPr id="67" name="Retângulo 13"/>
          <p:cNvSpPr/>
          <p:nvPr/>
        </p:nvSpPr>
        <p:spPr>
          <a:xfrm>
            <a:off x="406761" y="4145491"/>
            <a:ext cx="31130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</a:rPr>
              <a:t>b</a:t>
            </a:r>
            <a:r>
              <a:rPr lang="pt-BR" sz="120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8" name="Retângulo 14"/>
          <p:cNvSpPr/>
          <p:nvPr/>
        </p:nvSpPr>
        <p:spPr>
          <a:xfrm>
            <a:off x="394274" y="5197482"/>
            <a:ext cx="31290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c</a:t>
            </a:r>
            <a:r>
              <a:rPr lang="pt-BR" sz="120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69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508878"/>
              </p:ext>
            </p:extLst>
          </p:nvPr>
        </p:nvGraphicFramePr>
        <p:xfrm>
          <a:off x="922737" y="3056809"/>
          <a:ext cx="4572000" cy="23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70" name="Retângulo 6"/>
          <p:cNvSpPr/>
          <p:nvPr/>
        </p:nvSpPr>
        <p:spPr>
          <a:xfrm>
            <a:off x="796594" y="323558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71" name="Retângulo 23"/>
          <p:cNvSpPr/>
          <p:nvPr/>
        </p:nvSpPr>
        <p:spPr>
          <a:xfrm>
            <a:off x="5367769" y="324675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2" name="Retângulo de cantos arredondados 24"/>
          <p:cNvSpPr/>
          <p:nvPr/>
        </p:nvSpPr>
        <p:spPr>
          <a:xfrm>
            <a:off x="2066351" y="3313178"/>
            <a:ext cx="462012" cy="58160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3" name="Retângulo de cantos arredondados 25"/>
          <p:cNvSpPr/>
          <p:nvPr/>
        </p:nvSpPr>
        <p:spPr>
          <a:xfrm>
            <a:off x="4816185" y="3316306"/>
            <a:ext cx="462012" cy="58160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185608"/>
              </p:ext>
            </p:extLst>
          </p:nvPr>
        </p:nvGraphicFramePr>
        <p:xfrm>
          <a:off x="1472586" y="4249491"/>
          <a:ext cx="387269" cy="636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0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" name="Retângulo de cantos arredondados 27"/>
          <p:cNvSpPr/>
          <p:nvPr/>
        </p:nvSpPr>
        <p:spPr>
          <a:xfrm>
            <a:off x="836152" y="423427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99863"/>
              </p:ext>
            </p:extLst>
          </p:nvPr>
        </p:nvGraphicFramePr>
        <p:xfrm>
          <a:off x="1989347" y="4253470"/>
          <a:ext cx="47484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641400"/>
              </p:ext>
            </p:extLst>
          </p:nvPr>
        </p:nvGraphicFramePr>
        <p:xfrm>
          <a:off x="2634444" y="4253470"/>
          <a:ext cx="3709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58017"/>
              </p:ext>
            </p:extLst>
          </p:nvPr>
        </p:nvGraphicFramePr>
        <p:xfrm>
          <a:off x="3809812" y="4241878"/>
          <a:ext cx="37793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501551"/>
              </p:ext>
            </p:extLst>
          </p:nvPr>
        </p:nvGraphicFramePr>
        <p:xfrm>
          <a:off x="4377230" y="4241878"/>
          <a:ext cx="38086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045270"/>
              </p:ext>
            </p:extLst>
          </p:nvPr>
        </p:nvGraphicFramePr>
        <p:xfrm>
          <a:off x="5512068" y="4241878"/>
          <a:ext cx="36613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" name="CaixaDeTexto 81"/>
          <p:cNvSpPr txBox="1"/>
          <p:nvPr/>
        </p:nvSpPr>
        <p:spPr>
          <a:xfrm>
            <a:off x="682671" y="6390989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,           ,                      </a:t>
            </a:r>
          </a:p>
        </p:txBody>
      </p:sp>
      <p:graphicFrame>
        <p:nvGraphicFramePr>
          <p:cNvPr id="8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37088"/>
              </p:ext>
            </p:extLst>
          </p:nvPr>
        </p:nvGraphicFramePr>
        <p:xfrm>
          <a:off x="861120" y="6324488"/>
          <a:ext cx="368288" cy="636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0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64592"/>
              </p:ext>
            </p:extLst>
          </p:nvPr>
        </p:nvGraphicFramePr>
        <p:xfrm>
          <a:off x="1397834" y="6317007"/>
          <a:ext cx="37197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6" name="Retângulo 43"/>
          <p:cNvSpPr/>
          <p:nvPr/>
        </p:nvSpPr>
        <p:spPr>
          <a:xfrm>
            <a:off x="391047" y="6296536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7" name="Retângulo de cantos arredondados 44"/>
          <p:cNvSpPr/>
          <p:nvPr/>
        </p:nvSpPr>
        <p:spPr>
          <a:xfrm>
            <a:off x="3219165" y="4240210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3" name="Retângulo de cantos arredondados 45"/>
          <p:cNvSpPr/>
          <p:nvPr/>
        </p:nvSpPr>
        <p:spPr>
          <a:xfrm>
            <a:off x="4895679" y="4238361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4" name="CaixaDeTexto 93"/>
          <p:cNvSpPr txBox="1"/>
          <p:nvPr/>
        </p:nvSpPr>
        <p:spPr>
          <a:xfrm>
            <a:off x="696170" y="5369681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,          ,          ,          </a:t>
            </a:r>
          </a:p>
        </p:txBody>
      </p:sp>
      <p:sp>
        <p:nvSpPr>
          <p:cNvPr id="96" name="Retângulo de cantos arredondados 48"/>
          <p:cNvSpPr/>
          <p:nvPr/>
        </p:nvSpPr>
        <p:spPr>
          <a:xfrm>
            <a:off x="833799" y="529523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9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629180"/>
              </p:ext>
            </p:extLst>
          </p:nvPr>
        </p:nvGraphicFramePr>
        <p:xfrm>
          <a:off x="1459077" y="5290678"/>
          <a:ext cx="37818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839140"/>
              </p:ext>
            </p:extLst>
          </p:nvPr>
        </p:nvGraphicFramePr>
        <p:xfrm>
          <a:off x="1999475" y="5290678"/>
          <a:ext cx="43353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49186"/>
              </p:ext>
            </p:extLst>
          </p:nvPr>
        </p:nvGraphicFramePr>
        <p:xfrm>
          <a:off x="3269413" y="5279086"/>
          <a:ext cx="38651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479093"/>
              </p:ext>
            </p:extLst>
          </p:nvPr>
        </p:nvGraphicFramePr>
        <p:xfrm>
          <a:off x="3850341" y="5279086"/>
          <a:ext cx="37592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122440"/>
              </p:ext>
            </p:extLst>
          </p:nvPr>
        </p:nvGraphicFramePr>
        <p:xfrm>
          <a:off x="5012199" y="5279086"/>
          <a:ext cx="374711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46039"/>
              </p:ext>
            </p:extLst>
          </p:nvPr>
        </p:nvGraphicFramePr>
        <p:xfrm>
          <a:off x="5579619" y="5279086"/>
          <a:ext cx="36287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" name="Retângulo de cantos arredondados 55"/>
          <p:cNvSpPr/>
          <p:nvPr/>
        </p:nvSpPr>
        <p:spPr>
          <a:xfrm>
            <a:off x="2599308" y="5295232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4" name="Retângulo de cantos arredondados 56"/>
          <p:cNvSpPr/>
          <p:nvPr/>
        </p:nvSpPr>
        <p:spPr>
          <a:xfrm>
            <a:off x="4329264" y="5287445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5" name="Retângulo de cantos arredondados 57"/>
          <p:cNvSpPr/>
          <p:nvPr/>
        </p:nvSpPr>
        <p:spPr>
          <a:xfrm>
            <a:off x="1984826" y="631674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6" name="Retângulo de cantos arredondados 58"/>
          <p:cNvSpPr/>
          <p:nvPr/>
        </p:nvSpPr>
        <p:spPr>
          <a:xfrm>
            <a:off x="2635508" y="631434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7" name="CaixaDeTexto 106"/>
          <p:cNvSpPr txBox="1"/>
          <p:nvPr/>
        </p:nvSpPr>
        <p:spPr>
          <a:xfrm>
            <a:off x="995853" y="8529417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8" name="Tabela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49639"/>
              </p:ext>
            </p:extLst>
          </p:nvPr>
        </p:nvGraphicFramePr>
        <p:xfrm>
          <a:off x="607948" y="8411327"/>
          <a:ext cx="38790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2" name="CaixaDeTexto 15"/>
          <p:cNvSpPr txBox="1"/>
          <p:nvPr/>
        </p:nvSpPr>
        <p:spPr>
          <a:xfrm>
            <a:off x="245446" y="7792330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53" name="CaixaDeTexto 15"/>
          <p:cNvSpPr txBox="1"/>
          <p:nvPr/>
        </p:nvSpPr>
        <p:spPr>
          <a:xfrm>
            <a:off x="242528" y="8425262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54" name="CaixaDeTexto 15"/>
          <p:cNvSpPr txBox="1"/>
          <p:nvPr/>
        </p:nvSpPr>
        <p:spPr>
          <a:xfrm>
            <a:off x="262645" y="9057804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31294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12160"/>
            <a:ext cx="593504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uma unidade</a:t>
            </a:r>
          </a:p>
        </p:txBody>
      </p:sp>
      <p:sp>
        <p:nvSpPr>
          <p:cNvPr id="9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m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99243" y="163509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escreve as frações que completam o todo.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6475" y="198278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8" name="Retângulo 7"/>
          <p:cNvSpPr/>
          <p:nvPr/>
        </p:nvSpPr>
        <p:spPr>
          <a:xfrm>
            <a:off x="150707" y="394979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30658"/>
              </p:ext>
            </p:extLst>
          </p:nvPr>
        </p:nvGraphicFramePr>
        <p:xfrm>
          <a:off x="590571" y="3976095"/>
          <a:ext cx="4097391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pic>
        <p:nvPicPr>
          <p:cNvPr id="17" name="Imagem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22515" y="2008133"/>
            <a:ext cx="1305327" cy="1257337"/>
          </a:xfrm>
          <a:prstGeom prst="rect">
            <a:avLst/>
          </a:prstGeom>
        </p:spPr>
      </p:pic>
      <p:sp>
        <p:nvSpPr>
          <p:cNvPr id="19" name="CaixaDeTexto 11"/>
          <p:cNvSpPr txBox="1"/>
          <p:nvPr/>
        </p:nvSpPr>
        <p:spPr>
          <a:xfrm>
            <a:off x="1743857" y="2274916"/>
            <a:ext cx="3671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</p:txBody>
      </p:sp>
      <p:grpSp>
        <p:nvGrpSpPr>
          <p:cNvPr id="20" name="Group 35"/>
          <p:cNvGrpSpPr>
            <a:grpSpLocks noChangeAspect="1"/>
          </p:cNvGrpSpPr>
          <p:nvPr/>
        </p:nvGrpSpPr>
        <p:grpSpPr>
          <a:xfrm>
            <a:off x="3208812" y="2709433"/>
            <a:ext cx="490250" cy="588854"/>
            <a:chOff x="5276657" y="1866482"/>
            <a:chExt cx="758150" cy="910636"/>
          </a:xfrm>
        </p:grpSpPr>
        <p:sp>
          <p:nvSpPr>
            <p:cNvPr id="21" name="Rectangle 37"/>
            <p:cNvSpPr>
              <a:spLocks noChangeAspect="1"/>
            </p:cNvSpPr>
            <p:nvPr/>
          </p:nvSpPr>
          <p:spPr>
            <a:xfrm flipV="1">
              <a:off x="5466208" y="1866482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38"/>
            <p:cNvSpPr>
              <a:spLocks noChangeAspect="1"/>
            </p:cNvSpPr>
            <p:nvPr/>
          </p:nvSpPr>
          <p:spPr>
            <a:xfrm flipV="1">
              <a:off x="5466976" y="2398042"/>
              <a:ext cx="379076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39"/>
            <p:cNvCxnSpPr/>
            <p:nvPr/>
          </p:nvCxnSpPr>
          <p:spPr>
            <a:xfrm flipV="1">
              <a:off x="5276657" y="2321356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5177"/>
              </p:ext>
            </p:extLst>
          </p:nvPr>
        </p:nvGraphicFramePr>
        <p:xfrm>
          <a:off x="2752808" y="268301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CaixaDeTexto 11"/>
          <p:cNvSpPr txBox="1"/>
          <p:nvPr/>
        </p:nvSpPr>
        <p:spPr>
          <a:xfrm>
            <a:off x="850580" y="4579110"/>
            <a:ext cx="55865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    e                  fazem                , ou seja,  1 unidade (todo).</a:t>
            </a:r>
          </a:p>
        </p:txBody>
      </p:sp>
      <p:graphicFrame>
        <p:nvGraphicFramePr>
          <p:cNvPr id="3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970603"/>
              </p:ext>
            </p:extLst>
          </p:nvPr>
        </p:nvGraphicFramePr>
        <p:xfrm>
          <a:off x="1820216" y="486267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79971"/>
              </p:ext>
            </p:extLst>
          </p:nvPr>
        </p:nvGraphicFramePr>
        <p:xfrm>
          <a:off x="661396" y="6285740"/>
          <a:ext cx="409739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56022506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42" name="CaixaDeTexto 11"/>
          <p:cNvSpPr txBox="1"/>
          <p:nvPr/>
        </p:nvSpPr>
        <p:spPr>
          <a:xfrm>
            <a:off x="928086" y="6964141"/>
            <a:ext cx="55865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    e                fazem               , ou seja,  1 unidade (todo).</a:t>
            </a:r>
          </a:p>
        </p:txBody>
      </p:sp>
      <p:graphicFrame>
        <p:nvGraphicFramePr>
          <p:cNvPr id="4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911843"/>
              </p:ext>
            </p:extLst>
          </p:nvPr>
        </p:nvGraphicFramePr>
        <p:xfrm>
          <a:off x="1917361" y="725686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4" name="Retângulo 83"/>
          <p:cNvSpPr/>
          <p:nvPr/>
        </p:nvSpPr>
        <p:spPr>
          <a:xfrm>
            <a:off x="178130" y="6273867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48" name="Texto explicativo em elipse 47"/>
          <p:cNvSpPr/>
          <p:nvPr/>
        </p:nvSpPr>
        <p:spPr>
          <a:xfrm>
            <a:off x="1908490" y="8098971"/>
            <a:ext cx="4550522" cy="1650671"/>
          </a:xfrm>
          <a:prstGeom prst="wedgeEllipseCallout">
            <a:avLst>
              <a:gd name="adj1" fmla="val -59009"/>
              <a:gd name="adj2" fmla="val 392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Podemos, assim, observar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representam sempre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.</a:t>
            </a:r>
          </a:p>
        </p:txBody>
      </p:sp>
      <p:pic>
        <p:nvPicPr>
          <p:cNvPr id="49" name="Imagem 48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167173" y="8602883"/>
            <a:ext cx="1396750" cy="887881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4256802" y="2714136"/>
            <a:ext cx="490250" cy="588854"/>
            <a:chOff x="308243" y="2365369"/>
            <a:chExt cx="490250" cy="588854"/>
          </a:xfrm>
        </p:grpSpPr>
        <p:sp>
          <p:nvSpPr>
            <p:cNvPr id="50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3" name="Grupo 52"/>
          <p:cNvGrpSpPr/>
          <p:nvPr/>
        </p:nvGrpSpPr>
        <p:grpSpPr>
          <a:xfrm>
            <a:off x="2395339" y="4875570"/>
            <a:ext cx="490250" cy="588854"/>
            <a:chOff x="308243" y="2365369"/>
            <a:chExt cx="490250" cy="588854"/>
          </a:xfrm>
        </p:grpSpPr>
        <p:sp>
          <p:nvSpPr>
            <p:cNvPr id="5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Grupo 56"/>
          <p:cNvGrpSpPr/>
          <p:nvPr/>
        </p:nvGrpSpPr>
        <p:grpSpPr>
          <a:xfrm>
            <a:off x="3597369" y="4865755"/>
            <a:ext cx="490250" cy="588854"/>
            <a:chOff x="308243" y="2365369"/>
            <a:chExt cx="490250" cy="588854"/>
          </a:xfrm>
        </p:grpSpPr>
        <p:sp>
          <p:nvSpPr>
            <p:cNvPr id="58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o 60"/>
          <p:cNvGrpSpPr/>
          <p:nvPr/>
        </p:nvGrpSpPr>
        <p:grpSpPr>
          <a:xfrm>
            <a:off x="2466165" y="7252751"/>
            <a:ext cx="490250" cy="588854"/>
            <a:chOff x="308243" y="2365369"/>
            <a:chExt cx="490250" cy="588854"/>
          </a:xfrm>
        </p:grpSpPr>
        <p:sp>
          <p:nvSpPr>
            <p:cNvPr id="6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5" name="Grupo 64"/>
          <p:cNvGrpSpPr/>
          <p:nvPr/>
        </p:nvGrpSpPr>
        <p:grpSpPr>
          <a:xfrm>
            <a:off x="3545642" y="7252464"/>
            <a:ext cx="490250" cy="588854"/>
            <a:chOff x="308243" y="2365369"/>
            <a:chExt cx="490250" cy="588854"/>
          </a:xfrm>
        </p:grpSpPr>
        <p:sp>
          <p:nvSpPr>
            <p:cNvPr id="6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6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919110"/>
              </p:ext>
            </p:extLst>
          </p:nvPr>
        </p:nvGraphicFramePr>
        <p:xfrm>
          <a:off x="3831237" y="905614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4054053" y="914080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284970" y="9195339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7" name="Rectângulo 76"/>
          <p:cNvSpPr/>
          <p:nvPr/>
        </p:nvSpPr>
        <p:spPr>
          <a:xfrm>
            <a:off x="1857003" y="2840665"/>
            <a:ext cx="53275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e               fazem              , ou seja, 1 unidade (todo).  </a:t>
            </a:r>
          </a:p>
        </p:txBody>
      </p:sp>
    </p:spTree>
    <p:extLst>
      <p:ext uri="{BB962C8B-B14F-4D97-AF65-F5344CB8AC3E}">
        <p14:creationId xmlns:p14="http://schemas.microsoft.com/office/powerpoint/2010/main" val="1975594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7606" y="8311089"/>
            <a:ext cx="1079892" cy="10730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/>
          <p:cNvSpPr txBox="1"/>
          <p:nvPr/>
        </p:nvSpPr>
        <p:spPr>
          <a:xfrm>
            <a:off x="418114" y="46914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Escreve as frações que completam o todo.</a:t>
            </a:r>
          </a:p>
        </p:txBody>
      </p:sp>
      <p:grpSp>
        <p:nvGrpSpPr>
          <p:cNvPr id="11" name="Grupo 10"/>
          <p:cNvGrpSpPr>
            <a:grpSpLocks noChangeAspect="1"/>
          </p:cNvGrpSpPr>
          <p:nvPr/>
        </p:nvGrpSpPr>
        <p:grpSpPr>
          <a:xfrm>
            <a:off x="1518784" y="933450"/>
            <a:ext cx="1476000" cy="1526642"/>
            <a:chOff x="477075" y="1041400"/>
            <a:chExt cx="2151825" cy="2225656"/>
          </a:xfrm>
        </p:grpSpPr>
        <p:sp>
          <p:nvSpPr>
            <p:cNvPr id="3" name="Elipse 2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" name="Elipse 3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Elipse 4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Conector reto 6"/>
            <p:cNvCxnSpPr>
              <a:stCxn id="3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>
              <a:stCxn id="3" idx="5"/>
              <a:endCxn id="5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324329"/>
              </p:ext>
            </p:extLst>
          </p:nvPr>
        </p:nvGraphicFramePr>
        <p:xfrm>
          <a:off x="2155328" y="95731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155291"/>
              </p:ext>
            </p:extLst>
          </p:nvPr>
        </p:nvGraphicFramePr>
        <p:xfrm>
          <a:off x="1733295" y="181568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5" name="Grupo 14"/>
          <p:cNvGrpSpPr>
            <a:grpSpLocks noChangeAspect="1"/>
          </p:cNvGrpSpPr>
          <p:nvPr/>
        </p:nvGrpSpPr>
        <p:grpSpPr>
          <a:xfrm>
            <a:off x="4398879" y="1455595"/>
            <a:ext cx="1476000" cy="1526644"/>
            <a:chOff x="477075" y="1041400"/>
            <a:chExt cx="2151825" cy="2225656"/>
          </a:xfrm>
        </p:grpSpPr>
        <p:sp>
          <p:nvSpPr>
            <p:cNvPr id="16" name="Elipse 15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7" name="Elipse 16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8" name="Elipse 17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9" name="Conector reto 18"/>
            <p:cNvCxnSpPr>
              <a:stCxn id="16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>
              <a:stCxn id="16" idx="5"/>
              <a:endCxn id="18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261398"/>
              </p:ext>
            </p:extLst>
          </p:nvPr>
        </p:nvGraphicFramePr>
        <p:xfrm>
          <a:off x="5035424" y="147945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674818"/>
              </p:ext>
            </p:extLst>
          </p:nvPr>
        </p:nvGraphicFramePr>
        <p:xfrm>
          <a:off x="5444673" y="234970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3" name="Grupo 22"/>
          <p:cNvGrpSpPr>
            <a:grpSpLocks noChangeAspect="1"/>
          </p:cNvGrpSpPr>
          <p:nvPr/>
        </p:nvGrpSpPr>
        <p:grpSpPr>
          <a:xfrm rot="16200000">
            <a:off x="1732014" y="3034107"/>
            <a:ext cx="1476000" cy="1526644"/>
            <a:chOff x="477075" y="1041400"/>
            <a:chExt cx="2151825" cy="2225656"/>
          </a:xfrm>
        </p:grpSpPr>
        <p:sp>
          <p:nvSpPr>
            <p:cNvPr id="24" name="Elipse 2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5" name="Elipse 2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6" name="Elipse 2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7" name="Conector reto 26"/>
            <p:cNvCxnSpPr>
              <a:stCxn id="2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to 27"/>
            <p:cNvCxnSpPr>
              <a:stCxn id="24" idx="5"/>
              <a:endCxn id="2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52855"/>
              </p:ext>
            </p:extLst>
          </p:nvPr>
        </p:nvGraphicFramePr>
        <p:xfrm>
          <a:off x="1941218" y="347582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557299"/>
              </p:ext>
            </p:extLst>
          </p:nvPr>
        </p:nvGraphicFramePr>
        <p:xfrm>
          <a:off x="2796054" y="309407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1" name="Grupo 30"/>
          <p:cNvGrpSpPr>
            <a:grpSpLocks noChangeAspect="1"/>
          </p:cNvGrpSpPr>
          <p:nvPr/>
        </p:nvGrpSpPr>
        <p:grpSpPr>
          <a:xfrm>
            <a:off x="1066555" y="5928510"/>
            <a:ext cx="1476000" cy="1526644"/>
            <a:chOff x="477075" y="1041400"/>
            <a:chExt cx="2151825" cy="2225656"/>
          </a:xfrm>
        </p:grpSpPr>
        <p:sp>
          <p:nvSpPr>
            <p:cNvPr id="32" name="Elipse 31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3" name="Elipse 32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4" name="Elipse 33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35" name="Conector reto 34"/>
            <p:cNvCxnSpPr>
              <a:stCxn id="32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ector reto 35"/>
            <p:cNvCxnSpPr>
              <a:stCxn id="32" idx="5"/>
              <a:endCxn id="34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504338"/>
              </p:ext>
            </p:extLst>
          </p:nvPr>
        </p:nvGraphicFramePr>
        <p:xfrm>
          <a:off x="1631230" y="5948139"/>
          <a:ext cx="36069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280890"/>
              </p:ext>
            </p:extLst>
          </p:nvPr>
        </p:nvGraphicFramePr>
        <p:xfrm>
          <a:off x="1188562" y="6815468"/>
          <a:ext cx="41147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9" name="Grupo 38"/>
          <p:cNvGrpSpPr>
            <a:grpSpLocks noChangeAspect="1"/>
          </p:cNvGrpSpPr>
          <p:nvPr/>
        </p:nvGrpSpPr>
        <p:grpSpPr>
          <a:xfrm>
            <a:off x="5035233" y="6074560"/>
            <a:ext cx="1476000" cy="1526644"/>
            <a:chOff x="477075" y="1041400"/>
            <a:chExt cx="2151825" cy="2225656"/>
          </a:xfrm>
        </p:grpSpPr>
        <p:sp>
          <p:nvSpPr>
            <p:cNvPr id="40" name="Elipse 39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1" name="Elipse 40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2" name="Elipse 41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3" name="Conector reto 42"/>
            <p:cNvCxnSpPr>
              <a:stCxn id="40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ector reto 43"/>
            <p:cNvCxnSpPr>
              <a:stCxn id="40" idx="5"/>
              <a:endCxn id="42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5" name="Tabe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993021"/>
              </p:ext>
            </p:extLst>
          </p:nvPr>
        </p:nvGraphicFramePr>
        <p:xfrm>
          <a:off x="5671778" y="612216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44114"/>
              </p:ext>
            </p:extLst>
          </p:nvPr>
        </p:nvGraphicFramePr>
        <p:xfrm>
          <a:off x="6069144" y="695678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7" name="Grupo 46"/>
          <p:cNvGrpSpPr>
            <a:grpSpLocks noChangeAspect="1"/>
          </p:cNvGrpSpPr>
          <p:nvPr/>
        </p:nvGrpSpPr>
        <p:grpSpPr>
          <a:xfrm rot="16200000">
            <a:off x="4481737" y="3884762"/>
            <a:ext cx="1476000" cy="1526644"/>
            <a:chOff x="477075" y="1041400"/>
            <a:chExt cx="2151825" cy="2225656"/>
          </a:xfrm>
        </p:grpSpPr>
        <p:sp>
          <p:nvSpPr>
            <p:cNvPr id="48" name="Elipse 47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9" name="Elipse 48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0" name="Elipse 49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1" name="Conector reto 50"/>
            <p:cNvCxnSpPr>
              <a:stCxn id="48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ector reto 51"/>
            <p:cNvCxnSpPr>
              <a:stCxn id="48" idx="5"/>
              <a:endCxn id="50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o 52"/>
          <p:cNvGrpSpPr>
            <a:grpSpLocks noChangeAspect="1"/>
          </p:cNvGrpSpPr>
          <p:nvPr/>
        </p:nvGrpSpPr>
        <p:grpSpPr>
          <a:xfrm rot="16200000">
            <a:off x="1618677" y="8072324"/>
            <a:ext cx="1476000" cy="1526644"/>
            <a:chOff x="477075" y="1041400"/>
            <a:chExt cx="2151825" cy="2225656"/>
          </a:xfrm>
        </p:grpSpPr>
        <p:sp>
          <p:nvSpPr>
            <p:cNvPr id="54" name="Elipse 5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5" name="Elipse 5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6" name="Elipse 5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Conector reto 56"/>
            <p:cNvCxnSpPr>
              <a:stCxn id="5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to 57"/>
            <p:cNvCxnSpPr>
              <a:stCxn id="54" idx="5"/>
              <a:endCxn id="5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910659"/>
              </p:ext>
            </p:extLst>
          </p:nvPr>
        </p:nvGraphicFramePr>
        <p:xfrm>
          <a:off x="1809774" y="851404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1" name="Grupo 60"/>
          <p:cNvGrpSpPr>
            <a:grpSpLocks noChangeAspect="1"/>
          </p:cNvGrpSpPr>
          <p:nvPr/>
        </p:nvGrpSpPr>
        <p:grpSpPr>
          <a:xfrm rot="16200000">
            <a:off x="4979306" y="8120037"/>
            <a:ext cx="1476000" cy="1526644"/>
            <a:chOff x="477075" y="1041400"/>
            <a:chExt cx="2151825" cy="2225656"/>
          </a:xfrm>
        </p:grpSpPr>
        <p:sp>
          <p:nvSpPr>
            <p:cNvPr id="62" name="Elipse 61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3" name="Elipse 62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4" name="Elipse 63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5" name="Conector reto 64"/>
            <p:cNvCxnSpPr>
              <a:stCxn id="62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Conector reto 65"/>
            <p:cNvCxnSpPr>
              <a:stCxn id="62" idx="5"/>
              <a:endCxn id="64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7" name="Tabela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60599"/>
              </p:ext>
            </p:extLst>
          </p:nvPr>
        </p:nvGraphicFramePr>
        <p:xfrm>
          <a:off x="5080159" y="8566492"/>
          <a:ext cx="41217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478722"/>
              </p:ext>
            </p:extLst>
          </p:nvPr>
        </p:nvGraphicFramePr>
        <p:xfrm>
          <a:off x="4637732" y="4339447"/>
          <a:ext cx="31347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54753"/>
              </p:ext>
            </p:extLst>
          </p:nvPr>
        </p:nvGraphicFramePr>
        <p:xfrm>
          <a:off x="5502608" y="4764979"/>
          <a:ext cx="31794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664" y="988004"/>
            <a:ext cx="1085993" cy="111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3873500" y="933450"/>
          <a:ext cx="2520000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8" name="Tabela 87"/>
          <p:cNvGraphicFramePr>
            <a:graphicFrameLocks noGrp="1"/>
          </p:cNvGraphicFramePr>
          <p:nvPr/>
        </p:nvGraphicFramePr>
        <p:xfrm>
          <a:off x="4013200" y="3289300"/>
          <a:ext cx="2520000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175" y="3171824"/>
            <a:ext cx="1120718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9" name="Tabela 88"/>
          <p:cNvGraphicFramePr>
            <a:graphicFrameLocks noGrp="1"/>
          </p:cNvGraphicFramePr>
          <p:nvPr/>
        </p:nvGraphicFramePr>
        <p:xfrm>
          <a:off x="450850" y="5067300"/>
          <a:ext cx="26416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450" y="6094334"/>
            <a:ext cx="1409700" cy="13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0" name="Grupo 89"/>
          <p:cNvGrpSpPr>
            <a:grpSpLocks noChangeAspect="1"/>
          </p:cNvGrpSpPr>
          <p:nvPr/>
        </p:nvGrpSpPr>
        <p:grpSpPr>
          <a:xfrm>
            <a:off x="3683816" y="8223250"/>
            <a:ext cx="1228170" cy="1228170"/>
            <a:chOff x="5296715" y="1376871"/>
            <a:chExt cx="3420000" cy="3420000"/>
          </a:xfrm>
        </p:grpSpPr>
        <p:sp>
          <p:nvSpPr>
            <p:cNvPr id="91" name="Estrela de 5 pontas 90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2" name="Conexão reta 6"/>
            <p:cNvCxnSpPr>
              <a:stCxn id="91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xão reta 7"/>
            <p:cNvCxnSpPr>
              <a:stCxn id="91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xão reta 11"/>
            <p:cNvCxnSpPr>
              <a:stCxn id="91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xão reta 14"/>
            <p:cNvCxnSpPr>
              <a:endCxn id="91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xão reta 17"/>
            <p:cNvCxnSpPr>
              <a:endCxn id="91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o 96"/>
          <p:cNvGrpSpPr>
            <a:grpSpLocks noChangeAspect="1"/>
          </p:cNvGrpSpPr>
          <p:nvPr/>
        </p:nvGrpSpPr>
        <p:grpSpPr>
          <a:xfrm>
            <a:off x="438126" y="8318500"/>
            <a:ext cx="1059390" cy="1059390"/>
            <a:chOff x="342900" y="1071563"/>
            <a:chExt cx="4320000" cy="4320000"/>
          </a:xfrm>
        </p:grpSpPr>
        <p:sp>
          <p:nvSpPr>
            <p:cNvPr id="98" name="Retângulo 12"/>
            <p:cNvSpPr>
              <a:spLocks noChangeAspect="1"/>
            </p:cNvSpPr>
            <p:nvPr/>
          </p:nvSpPr>
          <p:spPr>
            <a:xfrm>
              <a:off x="342900" y="1071563"/>
              <a:ext cx="4320000" cy="43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9" name="Conexão reta 13"/>
            <p:cNvCxnSpPr>
              <a:stCxn id="98" idx="0"/>
              <a:endCxn id="98" idx="2"/>
            </p:cNvCxnSpPr>
            <p:nvPr/>
          </p:nvCxnSpPr>
          <p:spPr>
            <a:xfrm>
              <a:off x="2502900" y="1071563"/>
              <a:ext cx="0" cy="432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Conexão reta 14"/>
            <p:cNvCxnSpPr>
              <a:stCxn id="98" idx="0"/>
            </p:cNvCxnSpPr>
            <p:nvPr/>
          </p:nvCxnSpPr>
          <p:spPr>
            <a:xfrm>
              <a:off x="2502900" y="1071563"/>
              <a:ext cx="2160000" cy="43153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exão reta 15"/>
            <p:cNvCxnSpPr>
              <a:endCxn id="98" idx="2"/>
            </p:cNvCxnSpPr>
            <p:nvPr/>
          </p:nvCxnSpPr>
          <p:spPr>
            <a:xfrm>
              <a:off x="342900" y="1071563"/>
              <a:ext cx="2160000" cy="432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82389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5914</TotalTime>
  <Words>2956</Words>
  <Application>Microsoft Office PowerPoint</Application>
  <PresentationFormat>Papel A4 (210x297 mm)</PresentationFormat>
  <Paragraphs>996</Paragraphs>
  <Slides>30</Slides>
  <Notes>4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Tahoma</vt:lpstr>
      <vt:lpstr>Times New Roman</vt:lpstr>
      <vt:lpstr>Wingdings</vt:lpstr>
      <vt:lpstr>Tema do Office</vt:lpstr>
      <vt:lpstr>Equação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 Lima</cp:lastModifiedBy>
  <cp:revision>707</cp:revision>
  <cp:lastPrinted>2017-11-09T23:09:40Z</cp:lastPrinted>
  <dcterms:created xsi:type="dcterms:W3CDTF">2017-02-15T15:29:23Z</dcterms:created>
  <dcterms:modified xsi:type="dcterms:W3CDTF">2017-12-03T23:37:07Z</dcterms:modified>
</cp:coreProperties>
</file>