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305" r:id="rId3"/>
    <p:sldId id="307" r:id="rId4"/>
    <p:sldId id="308" r:id="rId5"/>
    <p:sldId id="309" r:id="rId6"/>
    <p:sldId id="310" r:id="rId7"/>
    <p:sldId id="311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9609" autoAdjust="0"/>
  </p:normalViewPr>
  <p:slideViewPr>
    <p:cSldViewPr>
      <p:cViewPr varScale="1">
        <p:scale>
          <a:sx n="65" d="100"/>
          <a:sy n="65" d="100"/>
        </p:scale>
        <p:origin x="211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82FFE-86A6-4CB1-A2DC-3A911100C55D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59A0E-CB9D-41CA-928A-3D158C6DC2D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297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 do subtítulo do modelo global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3E61B-3AB3-490F-90D4-269C8A444AE7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5C66F-FC7B-4C52-931F-EAABACA1CBD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>
            <a:normAutofit/>
          </a:bodyPr>
          <a:lstStyle/>
          <a:p>
            <a:r>
              <a:rPr lang="pt-PT" sz="2800" i="1" dirty="0"/>
              <a:t>EBI de Rabo de Peixe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1000" y="1143001"/>
            <a:ext cx="6172200" cy="5867399"/>
          </a:xfrm>
        </p:spPr>
        <p:txBody>
          <a:bodyPr/>
          <a:lstStyle/>
          <a:p>
            <a:pPr algn="ctr">
              <a:buNone/>
            </a:pPr>
            <a:endParaRPr lang="pt-PT" b="1"/>
          </a:p>
          <a:p>
            <a:pPr algn="ctr">
              <a:buNone/>
            </a:pPr>
            <a:r>
              <a:rPr lang="pt-PT" b="1"/>
              <a:t>Fichas </a:t>
            </a:r>
            <a:r>
              <a:rPr lang="pt-PT" b="1" dirty="0"/>
              <a:t>de Frações</a:t>
            </a:r>
            <a:endParaRPr lang="pt-PT" b="1" i="1" dirty="0"/>
          </a:p>
          <a:p>
            <a:pPr algn="ctr">
              <a:buNone/>
            </a:pPr>
            <a:endParaRPr lang="pt-PT" b="1" i="1" dirty="0"/>
          </a:p>
          <a:p>
            <a:pPr algn="ctr">
              <a:buNone/>
            </a:pPr>
            <a:r>
              <a:rPr lang="pt-PT" b="1" i="1" dirty="0"/>
              <a:t>3.</a:t>
            </a:r>
            <a:r>
              <a:rPr lang="pt-PT" b="1" i="1" baseline="30000" dirty="0"/>
              <a:t>o</a:t>
            </a:r>
            <a:r>
              <a:rPr lang="pt-PT" b="1" i="1" dirty="0"/>
              <a:t> ano</a:t>
            </a:r>
          </a:p>
          <a:p>
            <a:pPr algn="ctr">
              <a:buNone/>
            </a:pPr>
            <a:endParaRPr lang="pt-PT" b="1" i="1" dirty="0"/>
          </a:p>
          <a:p>
            <a:pPr algn="ctr">
              <a:buNone/>
            </a:pPr>
            <a:endParaRPr lang="pt-PT" b="1" i="1" dirty="0"/>
          </a:p>
          <a:p>
            <a:pPr algn="ctr">
              <a:buNone/>
            </a:pPr>
            <a:endParaRPr lang="pt-PT" b="1" dirty="0"/>
          </a:p>
          <a:p>
            <a:pPr algn="ctr">
              <a:buNone/>
            </a:pPr>
            <a:endParaRPr lang="pt-PT" dirty="0"/>
          </a:p>
          <a:p>
            <a:pPr algn="ctr">
              <a:buNone/>
            </a:pPr>
            <a:endParaRPr lang="pt-PT" dirty="0"/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6629400"/>
            <a:ext cx="61722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2017/2018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2000" i="1" dirty="0"/>
              <a:t>André Melo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PT" sz="20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Maria Emanuel Teves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PT" sz="2000" i="1" dirty="0"/>
              <a:t>Maria João Branco</a:t>
            </a:r>
            <a:endParaRPr kumimoji="0" lang="pt-PT" sz="200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m 5"/>
          <p:cNvPicPr/>
          <p:nvPr/>
        </p:nvPicPr>
        <p:blipFill>
          <a:blip r:embed="rId2" cstate="print"/>
          <a:srcRect t="11872" r="78261" b="42009"/>
          <a:stretch>
            <a:fillRect/>
          </a:stretch>
        </p:blipFill>
        <p:spPr bwMode="auto">
          <a:xfrm>
            <a:off x="4267200" y="3429000"/>
            <a:ext cx="2133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/>
          <p:nvPr/>
        </p:nvPicPr>
        <p:blipFill>
          <a:blip r:embed="rId2" cstate="print"/>
          <a:srcRect r="-89" b="-923"/>
          <a:stretch>
            <a:fillRect/>
          </a:stretch>
        </p:blipFill>
        <p:spPr bwMode="auto">
          <a:xfrm>
            <a:off x="1066800" y="152400"/>
            <a:ext cx="1447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Rectângulo 43"/>
          <p:cNvSpPr/>
          <p:nvPr/>
        </p:nvSpPr>
        <p:spPr>
          <a:xfrm>
            <a:off x="685800" y="3200401"/>
            <a:ext cx="2590800" cy="2931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Título 1"/>
          <p:cNvSpPr txBox="1">
            <a:spLocks/>
          </p:cNvSpPr>
          <p:nvPr/>
        </p:nvSpPr>
        <p:spPr>
          <a:xfrm>
            <a:off x="2667000" y="152400"/>
            <a:ext cx="3829050" cy="5884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3.</a:t>
            </a:r>
            <a:r>
              <a:rPr kumimoji="0" lang="pt-PT" sz="12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ano -  NO -  Frações </a:t>
            </a:r>
          </a:p>
        </p:txBody>
      </p:sp>
      <p:sp>
        <p:nvSpPr>
          <p:cNvPr id="46" name="Rectângulo 45"/>
          <p:cNvSpPr/>
          <p:nvPr/>
        </p:nvSpPr>
        <p:spPr>
          <a:xfrm>
            <a:off x="457200" y="838200"/>
            <a:ext cx="6248400" cy="293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dirty="0">
                <a:solidFill>
                  <a:schemeClr val="tx1"/>
                </a:solidFill>
              </a:rPr>
              <a:t>Nome: </a:t>
            </a:r>
            <a:r>
              <a:rPr lang="pt-PT" sz="1600" dirty="0">
                <a:solidFill>
                  <a:schemeClr val="tx1"/>
                </a:solidFill>
              </a:rPr>
              <a:t>_______________________________ Data: ___ / ___ / ______</a:t>
            </a:r>
            <a:r>
              <a:rPr lang="pt-PT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7" name="Rectângulo 46"/>
          <p:cNvSpPr/>
          <p:nvPr/>
        </p:nvSpPr>
        <p:spPr>
          <a:xfrm>
            <a:off x="304800" y="1219200"/>
            <a:ext cx="6477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en-US" sz="1600" b="1" dirty="0"/>
              <a:t>1.</a:t>
            </a:r>
          </a:p>
          <a:p>
            <a:r>
              <a:rPr lang="pt-PT" sz="1400" b="1" dirty="0">
                <a:solidFill>
                  <a:schemeClr val="tx1"/>
                </a:solidFill>
              </a:rPr>
              <a:t>1.</a:t>
            </a:r>
            <a:r>
              <a:rPr lang="pt-PT" sz="1400" dirty="0">
                <a:solidFill>
                  <a:schemeClr val="tx1"/>
                </a:solidFill>
              </a:rPr>
              <a:t> Observa e completa com as frações corretas. Sombreia as porções correspondentes.  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pic>
        <p:nvPicPr>
          <p:cNvPr id="51" name="Imagem 50"/>
          <p:cNvPicPr/>
          <p:nvPr/>
        </p:nvPicPr>
        <p:blipFill>
          <a:blip r:embed="rId3" cstate="print">
            <a:grayscl/>
          </a:blip>
          <a:srcRect t="11872" r="78261" b="42009"/>
          <a:stretch>
            <a:fillRect/>
          </a:stretch>
        </p:blipFill>
        <p:spPr bwMode="auto">
          <a:xfrm>
            <a:off x="5638800" y="1752600"/>
            <a:ext cx="1143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Chamada rectangular 52"/>
          <p:cNvSpPr/>
          <p:nvPr/>
        </p:nvSpPr>
        <p:spPr>
          <a:xfrm>
            <a:off x="1066800" y="1981200"/>
            <a:ext cx="4343400" cy="990600"/>
          </a:xfrm>
          <a:prstGeom prst="wedgeRectCallout">
            <a:avLst>
              <a:gd name="adj1" fmla="val 56355"/>
              <a:gd name="adj2" fmla="val -2745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dirty="0">
                <a:solidFill>
                  <a:schemeClr val="tx1"/>
                </a:solidFill>
              </a:rPr>
              <a:t>Relembra</a:t>
            </a:r>
            <a:r>
              <a:rPr lang="pt-PT" sz="1600" dirty="0">
                <a:solidFill>
                  <a:schemeClr val="tx1"/>
                </a:solidFill>
              </a:rPr>
              <a:t>:  Uma fração representa um valor que tomamos de um todo dividido num determinado número de partes iguais.</a:t>
            </a:r>
          </a:p>
        </p:txBody>
      </p:sp>
      <p:grpSp>
        <p:nvGrpSpPr>
          <p:cNvPr id="60" name="Grupo 59"/>
          <p:cNvGrpSpPr/>
          <p:nvPr/>
        </p:nvGrpSpPr>
        <p:grpSpPr>
          <a:xfrm>
            <a:off x="685800" y="4419600"/>
            <a:ext cx="2590800" cy="294167"/>
            <a:chOff x="685800" y="3810000"/>
            <a:chExt cx="2590800" cy="294167"/>
          </a:xfrm>
        </p:grpSpPr>
        <p:sp>
          <p:nvSpPr>
            <p:cNvPr id="55" name="Rectângulo 54"/>
            <p:cNvSpPr/>
            <p:nvPr/>
          </p:nvSpPr>
          <p:spPr>
            <a:xfrm>
              <a:off x="685800" y="3810000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8" name="Conexão recta 57"/>
            <p:cNvCxnSpPr/>
            <p:nvPr/>
          </p:nvCxnSpPr>
          <p:spPr>
            <a:xfrm>
              <a:off x="1981200" y="3811035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upo 60"/>
          <p:cNvGrpSpPr/>
          <p:nvPr/>
        </p:nvGrpSpPr>
        <p:grpSpPr>
          <a:xfrm>
            <a:off x="685800" y="5564671"/>
            <a:ext cx="2590800" cy="302730"/>
            <a:chOff x="685800" y="4562402"/>
            <a:chExt cx="2590800" cy="302730"/>
          </a:xfrm>
        </p:grpSpPr>
        <p:sp>
          <p:nvSpPr>
            <p:cNvPr id="56" name="Rectângulo 55"/>
            <p:cNvSpPr/>
            <p:nvPr/>
          </p:nvSpPr>
          <p:spPr>
            <a:xfrm>
              <a:off x="685800" y="4572000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9" name="Conexão recta 58"/>
            <p:cNvCxnSpPr/>
            <p:nvPr/>
          </p:nvCxnSpPr>
          <p:spPr>
            <a:xfrm>
              <a:off x="1981200" y="4562402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02749"/>
              </p:ext>
            </p:extLst>
          </p:nvPr>
        </p:nvGraphicFramePr>
        <p:xfrm>
          <a:off x="1881965" y="495300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Rectângulo 53"/>
          <p:cNvSpPr/>
          <p:nvPr/>
        </p:nvSpPr>
        <p:spPr>
          <a:xfrm>
            <a:off x="457200" y="3505201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latin typeface="Times New Roman" pitchFamily="18" charset="0"/>
                <a:cs typeface="Times New Roman" pitchFamily="18" charset="0"/>
              </a:rPr>
              <a:t>__________________________</a:t>
            </a:r>
          </a:p>
          <a:p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Conexão recta 63"/>
          <p:cNvCxnSpPr/>
          <p:nvPr/>
        </p:nvCxnSpPr>
        <p:spPr>
          <a:xfrm>
            <a:off x="685800" y="3721399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xão recta 64"/>
          <p:cNvCxnSpPr/>
          <p:nvPr/>
        </p:nvCxnSpPr>
        <p:spPr>
          <a:xfrm>
            <a:off x="3266104" y="371281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ixaDeTexto 66"/>
          <p:cNvSpPr txBox="1"/>
          <p:nvPr/>
        </p:nvSpPr>
        <p:spPr>
          <a:xfrm>
            <a:off x="533400" y="3875568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sp>
        <p:nvSpPr>
          <p:cNvPr id="68" name="CaixaDeTexto 67"/>
          <p:cNvSpPr txBox="1"/>
          <p:nvPr/>
        </p:nvSpPr>
        <p:spPr>
          <a:xfrm>
            <a:off x="3113567" y="3877337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1</a:t>
            </a:r>
          </a:p>
        </p:txBody>
      </p:sp>
      <p:grpSp>
        <p:nvGrpSpPr>
          <p:cNvPr id="78" name="Grupo 77"/>
          <p:cNvGrpSpPr/>
          <p:nvPr/>
        </p:nvGrpSpPr>
        <p:grpSpPr>
          <a:xfrm>
            <a:off x="457200" y="4572000"/>
            <a:ext cx="3276600" cy="762000"/>
            <a:chOff x="457200" y="4343400"/>
            <a:chExt cx="3276600" cy="762000"/>
          </a:xfrm>
        </p:grpSpPr>
        <p:grpSp>
          <p:nvGrpSpPr>
            <p:cNvPr id="70" name="Grupo 69"/>
            <p:cNvGrpSpPr/>
            <p:nvPr/>
          </p:nvGrpSpPr>
          <p:grpSpPr>
            <a:xfrm>
              <a:off x="457200" y="4343400"/>
              <a:ext cx="3276600" cy="762000"/>
              <a:chOff x="457200" y="3343936"/>
              <a:chExt cx="3276600" cy="762000"/>
            </a:xfrm>
          </p:grpSpPr>
          <p:sp>
            <p:nvSpPr>
              <p:cNvPr id="71" name="Rectângulo 70"/>
              <p:cNvSpPr/>
              <p:nvPr/>
            </p:nvSpPr>
            <p:spPr>
              <a:xfrm>
                <a:off x="457200" y="3343936"/>
                <a:ext cx="32766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PT" dirty="0">
                    <a:latin typeface="Times New Roman" pitchFamily="18" charset="0"/>
                    <a:cs typeface="Times New Roman" pitchFamily="18" charset="0"/>
                  </a:rPr>
                  <a:t>__________________________</a:t>
                </a:r>
              </a:p>
              <a:p>
                <a:endParaRPr lang="pt-PT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2" name="Conexão recta 71"/>
              <p:cNvCxnSpPr/>
              <p:nvPr/>
            </p:nvCxnSpPr>
            <p:spPr>
              <a:xfrm>
                <a:off x="685800" y="3568998"/>
                <a:ext cx="0" cy="2286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xão recta 73"/>
              <p:cNvCxnSpPr/>
              <p:nvPr/>
            </p:nvCxnSpPr>
            <p:spPr>
              <a:xfrm>
                <a:off x="3264198" y="3581400"/>
                <a:ext cx="0" cy="2286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CaixaDeTexto 74"/>
              <p:cNvSpPr txBox="1"/>
              <p:nvPr/>
            </p:nvSpPr>
            <p:spPr>
              <a:xfrm>
                <a:off x="533400" y="3723167"/>
                <a:ext cx="3048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/>
                  <a:t>0</a:t>
                </a:r>
              </a:p>
            </p:txBody>
          </p:sp>
          <p:sp>
            <p:nvSpPr>
              <p:cNvPr id="76" name="CaixaDeTexto 75"/>
              <p:cNvSpPr txBox="1"/>
              <p:nvPr/>
            </p:nvSpPr>
            <p:spPr>
              <a:xfrm>
                <a:off x="3113567" y="3724936"/>
                <a:ext cx="3048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/>
                  <a:t>1</a:t>
                </a:r>
              </a:p>
            </p:txBody>
          </p:sp>
        </p:grpSp>
        <p:cxnSp>
          <p:nvCxnSpPr>
            <p:cNvPr id="77" name="Conexão recta 76"/>
            <p:cNvCxnSpPr/>
            <p:nvPr/>
          </p:nvCxnSpPr>
          <p:spPr>
            <a:xfrm>
              <a:off x="1981200" y="45720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69"/>
          <p:cNvGrpSpPr/>
          <p:nvPr/>
        </p:nvGrpSpPr>
        <p:grpSpPr>
          <a:xfrm>
            <a:off x="467833" y="5800065"/>
            <a:ext cx="3276600" cy="751367"/>
            <a:chOff x="457200" y="3352800"/>
            <a:chExt cx="3276600" cy="751367"/>
          </a:xfrm>
        </p:grpSpPr>
        <p:sp>
          <p:nvSpPr>
            <p:cNvPr id="82" name="Rectângulo 81"/>
            <p:cNvSpPr/>
            <p:nvPr/>
          </p:nvSpPr>
          <p:spPr>
            <a:xfrm>
              <a:off x="457200" y="33528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3" name="Conexão recta 82"/>
            <p:cNvCxnSpPr/>
            <p:nvPr/>
          </p:nvCxnSpPr>
          <p:spPr>
            <a:xfrm>
              <a:off x="685800" y="356899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exão recta 83"/>
            <p:cNvCxnSpPr/>
            <p:nvPr/>
          </p:nvCxnSpPr>
          <p:spPr>
            <a:xfrm>
              <a:off x="3264198" y="35814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aixaDeTexto 85"/>
            <p:cNvSpPr txBox="1"/>
            <p:nvPr/>
          </p:nvSpPr>
          <p:spPr>
            <a:xfrm>
              <a:off x="533400" y="3723167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/>
                <a:t>0</a:t>
              </a:r>
            </a:p>
          </p:txBody>
        </p:sp>
      </p:grpSp>
      <p:cxnSp>
        <p:nvCxnSpPr>
          <p:cNvPr id="81" name="Conexão recta 80"/>
          <p:cNvCxnSpPr/>
          <p:nvPr/>
        </p:nvCxnSpPr>
        <p:spPr>
          <a:xfrm>
            <a:off x="1991833" y="6019801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744134"/>
              </p:ext>
            </p:extLst>
          </p:nvPr>
        </p:nvGraphicFramePr>
        <p:xfrm>
          <a:off x="1896310" y="624840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975994"/>
              </p:ext>
            </p:extLst>
          </p:nvPr>
        </p:nvGraphicFramePr>
        <p:xfrm>
          <a:off x="3177365" y="624840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9" name="CaixaDeTexto 98"/>
          <p:cNvSpPr txBox="1"/>
          <p:nvPr/>
        </p:nvSpPr>
        <p:spPr>
          <a:xfrm>
            <a:off x="3962400" y="4191000"/>
            <a:ext cx="2895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Então:</a:t>
            </a:r>
          </a:p>
          <a:p>
            <a:endParaRPr lang="pt-PT" sz="400" dirty="0"/>
          </a:p>
          <a:p>
            <a:endParaRPr lang="pt-PT" sz="400" dirty="0"/>
          </a:p>
          <a:p>
            <a:endParaRPr lang="pt-PT" sz="400" dirty="0"/>
          </a:p>
          <a:p>
            <a:endParaRPr lang="pt-PT" sz="400" dirty="0"/>
          </a:p>
          <a:p>
            <a:endParaRPr lang="pt-PT" sz="400" dirty="0"/>
          </a:p>
          <a:p>
            <a:r>
              <a:rPr lang="pt-PT" dirty="0"/>
              <a:t>                     +        = 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                         = 1</a:t>
            </a:r>
          </a:p>
          <a:p>
            <a:endParaRPr lang="pt-PT" dirty="0"/>
          </a:p>
        </p:txBody>
      </p:sp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270320"/>
              </p:ext>
            </p:extLst>
          </p:nvPr>
        </p:nvGraphicFramePr>
        <p:xfrm>
          <a:off x="4824320" y="466919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35051"/>
              </p:ext>
            </p:extLst>
          </p:nvPr>
        </p:nvGraphicFramePr>
        <p:xfrm>
          <a:off x="5360840" y="467192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093346"/>
              </p:ext>
            </p:extLst>
          </p:nvPr>
        </p:nvGraphicFramePr>
        <p:xfrm>
          <a:off x="5039696" y="549689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754819"/>
              </p:ext>
            </p:extLst>
          </p:nvPr>
        </p:nvGraphicFramePr>
        <p:xfrm>
          <a:off x="5888392" y="466143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4" name="CaixaDeTexto 103"/>
          <p:cNvSpPr txBox="1"/>
          <p:nvPr/>
        </p:nvSpPr>
        <p:spPr>
          <a:xfrm>
            <a:off x="381000" y="2971801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a)</a:t>
            </a:r>
          </a:p>
        </p:txBody>
      </p:sp>
      <p:sp>
        <p:nvSpPr>
          <p:cNvPr id="43" name="Rectângulo 42"/>
          <p:cNvSpPr/>
          <p:nvPr/>
        </p:nvSpPr>
        <p:spPr>
          <a:xfrm>
            <a:off x="228600" y="6705600"/>
            <a:ext cx="62484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400" b="1" dirty="0">
                <a:solidFill>
                  <a:schemeClr val="tx1"/>
                </a:solidFill>
              </a:rPr>
              <a:t>1.1.  </a:t>
            </a:r>
            <a:r>
              <a:rPr lang="pt-PT" sz="1400" dirty="0">
                <a:solidFill>
                  <a:schemeClr val="tx1"/>
                </a:solidFill>
              </a:rPr>
              <a:t>Sombreia as porções que correspondem às frações apresentadas.  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8" name="CaixaDeTexto 47"/>
          <p:cNvSpPr txBox="1"/>
          <p:nvPr/>
        </p:nvSpPr>
        <p:spPr>
          <a:xfrm>
            <a:off x="381000" y="4309646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b)</a:t>
            </a:r>
          </a:p>
        </p:txBody>
      </p:sp>
      <p:sp>
        <p:nvSpPr>
          <p:cNvPr id="49" name="CaixaDeTexto 48"/>
          <p:cNvSpPr txBox="1"/>
          <p:nvPr/>
        </p:nvSpPr>
        <p:spPr>
          <a:xfrm>
            <a:off x="381000" y="5410201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c)</a:t>
            </a:r>
          </a:p>
        </p:txBody>
      </p:sp>
      <p:sp>
        <p:nvSpPr>
          <p:cNvPr id="50" name="Rectângulo 49"/>
          <p:cNvSpPr/>
          <p:nvPr/>
        </p:nvSpPr>
        <p:spPr>
          <a:xfrm>
            <a:off x="838200" y="7315200"/>
            <a:ext cx="9906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2" name="Rectângulo 51"/>
          <p:cNvSpPr/>
          <p:nvPr/>
        </p:nvSpPr>
        <p:spPr>
          <a:xfrm>
            <a:off x="2895600" y="7315200"/>
            <a:ext cx="9906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ctângulo 56"/>
          <p:cNvSpPr/>
          <p:nvPr/>
        </p:nvSpPr>
        <p:spPr>
          <a:xfrm>
            <a:off x="4953000" y="7325695"/>
            <a:ext cx="9906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6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826201"/>
              </p:ext>
            </p:extLst>
          </p:nvPr>
        </p:nvGraphicFramePr>
        <p:xfrm>
          <a:off x="3276600" y="826149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9" name="Conexão recta 68"/>
          <p:cNvCxnSpPr>
            <a:stCxn id="52" idx="1"/>
            <a:endCxn id="52" idx="3"/>
          </p:cNvCxnSpPr>
          <p:nvPr/>
        </p:nvCxnSpPr>
        <p:spPr>
          <a:xfrm>
            <a:off x="2895600" y="7772400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exão recta 72"/>
          <p:cNvCxnSpPr/>
          <p:nvPr/>
        </p:nvCxnSpPr>
        <p:spPr>
          <a:xfrm>
            <a:off x="838200" y="7772400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806022"/>
              </p:ext>
            </p:extLst>
          </p:nvPr>
        </p:nvGraphicFramePr>
        <p:xfrm>
          <a:off x="1219200" y="826149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7" name="CaixaDeTexto 86"/>
          <p:cNvSpPr txBox="1"/>
          <p:nvPr/>
        </p:nvSpPr>
        <p:spPr>
          <a:xfrm>
            <a:off x="5334000" y="8316295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1</a:t>
            </a:r>
          </a:p>
        </p:txBody>
      </p:sp>
      <p:sp>
        <p:nvSpPr>
          <p:cNvPr id="90" name="Oval 89"/>
          <p:cNvSpPr/>
          <p:nvPr/>
        </p:nvSpPr>
        <p:spPr>
          <a:xfrm>
            <a:off x="4038600" y="5402400"/>
            <a:ext cx="846000" cy="84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92" name="Conexão recta 91"/>
          <p:cNvCxnSpPr>
            <a:stCxn id="90" idx="1"/>
            <a:endCxn id="90" idx="5"/>
          </p:cNvCxnSpPr>
          <p:nvPr/>
        </p:nvCxnSpPr>
        <p:spPr>
          <a:xfrm>
            <a:off x="4162494" y="5526294"/>
            <a:ext cx="598212" cy="5982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5783400" y="5402400"/>
            <a:ext cx="846000" cy="84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266566"/>
              </p:ext>
            </p:extLst>
          </p:nvPr>
        </p:nvGraphicFramePr>
        <p:xfrm>
          <a:off x="1268104" y="218819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Rectângulo 43"/>
          <p:cNvSpPr/>
          <p:nvPr/>
        </p:nvSpPr>
        <p:spPr>
          <a:xfrm>
            <a:off x="609600" y="609600"/>
            <a:ext cx="2590800" cy="2931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764877"/>
              </p:ext>
            </p:extLst>
          </p:nvPr>
        </p:nvGraphicFramePr>
        <p:xfrm>
          <a:off x="1295400" y="335103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7" name="CaixaDeTexto 66"/>
          <p:cNvSpPr txBox="1"/>
          <p:nvPr/>
        </p:nvSpPr>
        <p:spPr>
          <a:xfrm>
            <a:off x="457200" y="1144769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grpSp>
        <p:nvGrpSpPr>
          <p:cNvPr id="4" name="Grupo 41"/>
          <p:cNvGrpSpPr/>
          <p:nvPr/>
        </p:nvGrpSpPr>
        <p:grpSpPr>
          <a:xfrm>
            <a:off x="381000" y="770864"/>
            <a:ext cx="3276600" cy="753136"/>
            <a:chOff x="457200" y="3352800"/>
            <a:chExt cx="3276600" cy="753136"/>
          </a:xfrm>
        </p:grpSpPr>
        <p:sp>
          <p:nvSpPr>
            <p:cNvPr id="54" name="Rectângulo 53"/>
            <p:cNvSpPr/>
            <p:nvPr/>
          </p:nvSpPr>
          <p:spPr>
            <a:xfrm>
              <a:off x="457200" y="33528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" name="Conexão recta 63"/>
            <p:cNvCxnSpPr/>
            <p:nvPr/>
          </p:nvCxnSpPr>
          <p:spPr>
            <a:xfrm>
              <a:off x="685800" y="356899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xão recta 64"/>
            <p:cNvCxnSpPr/>
            <p:nvPr/>
          </p:nvCxnSpPr>
          <p:spPr>
            <a:xfrm>
              <a:off x="3264198" y="35814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aixaDeTexto 67"/>
            <p:cNvSpPr txBox="1"/>
            <p:nvPr/>
          </p:nvSpPr>
          <p:spPr>
            <a:xfrm>
              <a:off x="3113567" y="3724936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/>
                <a:t>1</a:t>
              </a:r>
            </a:p>
          </p:txBody>
        </p:sp>
      </p:grpSp>
      <p:cxnSp>
        <p:nvCxnSpPr>
          <p:cNvPr id="72" name="Conexão recta 71"/>
          <p:cNvCxnSpPr/>
          <p:nvPr/>
        </p:nvCxnSpPr>
        <p:spPr>
          <a:xfrm>
            <a:off x="609600" y="205386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xão recta 73"/>
          <p:cNvCxnSpPr/>
          <p:nvPr/>
        </p:nvCxnSpPr>
        <p:spPr>
          <a:xfrm>
            <a:off x="3187998" y="2066264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ixaDeTexto 74"/>
          <p:cNvSpPr txBox="1"/>
          <p:nvPr/>
        </p:nvSpPr>
        <p:spPr>
          <a:xfrm>
            <a:off x="457200" y="2208031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sp>
        <p:nvSpPr>
          <p:cNvPr id="76" name="CaixaDeTexto 75"/>
          <p:cNvSpPr txBox="1"/>
          <p:nvPr/>
        </p:nvSpPr>
        <p:spPr>
          <a:xfrm>
            <a:off x="3037367" y="2209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1</a:t>
            </a:r>
          </a:p>
        </p:txBody>
      </p:sp>
      <p:graphicFrame>
        <p:nvGraphicFramePr>
          <p:cNvPr id="8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889462"/>
              </p:ext>
            </p:extLst>
          </p:nvPr>
        </p:nvGraphicFramePr>
        <p:xfrm>
          <a:off x="2201110" y="335103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10145"/>
              </p:ext>
            </p:extLst>
          </p:nvPr>
        </p:nvGraphicFramePr>
        <p:xfrm>
          <a:off x="3090532" y="335103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9" name="CaixaDeTexto 98"/>
          <p:cNvSpPr txBox="1"/>
          <p:nvPr/>
        </p:nvSpPr>
        <p:spPr>
          <a:xfrm>
            <a:off x="4114800" y="1600199"/>
            <a:ext cx="2133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Então:</a:t>
            </a:r>
          </a:p>
          <a:p>
            <a:endParaRPr lang="pt-PT" sz="400" dirty="0"/>
          </a:p>
          <a:p>
            <a:endParaRPr lang="pt-PT" sz="400" dirty="0"/>
          </a:p>
          <a:p>
            <a:r>
              <a:rPr lang="pt-PT" dirty="0"/>
              <a:t>       +       +        = 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                    = 1</a:t>
            </a:r>
          </a:p>
        </p:txBody>
      </p:sp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620735"/>
              </p:ext>
            </p:extLst>
          </p:nvPr>
        </p:nvGraphicFramePr>
        <p:xfrm>
          <a:off x="4267200" y="1904999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94156"/>
              </p:ext>
            </p:extLst>
          </p:nvPr>
        </p:nvGraphicFramePr>
        <p:xfrm>
          <a:off x="4765344" y="190727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803877"/>
              </p:ext>
            </p:extLst>
          </p:nvPr>
        </p:nvGraphicFramePr>
        <p:xfrm>
          <a:off x="4889376" y="271590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705251"/>
              </p:ext>
            </p:extLst>
          </p:nvPr>
        </p:nvGraphicFramePr>
        <p:xfrm>
          <a:off x="5791200" y="19154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71158"/>
              </p:ext>
            </p:extLst>
          </p:nvPr>
        </p:nvGraphicFramePr>
        <p:xfrm>
          <a:off x="5257800" y="191384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" name="Grupo 49"/>
          <p:cNvGrpSpPr/>
          <p:nvPr/>
        </p:nvGrpSpPr>
        <p:grpSpPr>
          <a:xfrm>
            <a:off x="609600" y="1600200"/>
            <a:ext cx="2590800" cy="303765"/>
            <a:chOff x="533400" y="1828800"/>
            <a:chExt cx="2590800" cy="303765"/>
          </a:xfrm>
        </p:grpSpPr>
        <p:sp>
          <p:nvSpPr>
            <p:cNvPr id="55" name="Rectângulo 54"/>
            <p:cNvSpPr/>
            <p:nvPr/>
          </p:nvSpPr>
          <p:spPr>
            <a:xfrm>
              <a:off x="533400" y="1839433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8" name="Conexão recta 57"/>
            <p:cNvCxnSpPr/>
            <p:nvPr/>
          </p:nvCxnSpPr>
          <p:spPr>
            <a:xfrm>
              <a:off x="12954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xão recta 47"/>
            <p:cNvCxnSpPr/>
            <p:nvPr/>
          </p:nvCxnSpPr>
          <p:spPr>
            <a:xfrm>
              <a:off x="22098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o 61"/>
          <p:cNvGrpSpPr/>
          <p:nvPr/>
        </p:nvGrpSpPr>
        <p:grpSpPr>
          <a:xfrm>
            <a:off x="381000" y="1828800"/>
            <a:ext cx="3276600" cy="646331"/>
            <a:chOff x="304800" y="2057400"/>
            <a:chExt cx="3276600" cy="646331"/>
          </a:xfrm>
        </p:grpSpPr>
        <p:sp>
          <p:nvSpPr>
            <p:cNvPr id="71" name="Rectângulo 70"/>
            <p:cNvSpPr/>
            <p:nvPr/>
          </p:nvSpPr>
          <p:spPr>
            <a:xfrm>
              <a:off x="304800" y="20574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7" name="Conexão recta 76"/>
            <p:cNvCxnSpPr/>
            <p:nvPr/>
          </p:nvCxnSpPr>
          <p:spPr>
            <a:xfrm>
              <a:off x="1306033" y="22860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xão recta 48"/>
            <p:cNvCxnSpPr/>
            <p:nvPr/>
          </p:nvCxnSpPr>
          <p:spPr>
            <a:xfrm>
              <a:off x="2215126" y="228953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o 51"/>
          <p:cNvGrpSpPr/>
          <p:nvPr/>
        </p:nvGrpSpPr>
        <p:grpSpPr>
          <a:xfrm>
            <a:off x="609600" y="2744235"/>
            <a:ext cx="2590800" cy="303765"/>
            <a:chOff x="533400" y="1828800"/>
            <a:chExt cx="2590800" cy="303765"/>
          </a:xfrm>
        </p:grpSpPr>
        <p:sp>
          <p:nvSpPr>
            <p:cNvPr id="57" name="Rectângulo 56"/>
            <p:cNvSpPr/>
            <p:nvPr/>
          </p:nvSpPr>
          <p:spPr>
            <a:xfrm>
              <a:off x="533400" y="1839433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0" name="Conexão recta 59"/>
            <p:cNvCxnSpPr/>
            <p:nvPr/>
          </p:nvCxnSpPr>
          <p:spPr>
            <a:xfrm>
              <a:off x="12954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xão recta 60"/>
            <p:cNvCxnSpPr/>
            <p:nvPr/>
          </p:nvCxnSpPr>
          <p:spPr>
            <a:xfrm>
              <a:off x="22098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o 62"/>
          <p:cNvGrpSpPr/>
          <p:nvPr/>
        </p:nvGrpSpPr>
        <p:grpSpPr>
          <a:xfrm>
            <a:off x="381000" y="3011269"/>
            <a:ext cx="3276600" cy="646331"/>
            <a:chOff x="304800" y="2057400"/>
            <a:chExt cx="3276600" cy="646331"/>
          </a:xfrm>
        </p:grpSpPr>
        <p:sp>
          <p:nvSpPr>
            <p:cNvPr id="69" name="Rectângulo 68"/>
            <p:cNvSpPr/>
            <p:nvPr/>
          </p:nvSpPr>
          <p:spPr>
            <a:xfrm>
              <a:off x="304800" y="20574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0" name="Conexão recta 69"/>
            <p:cNvCxnSpPr/>
            <p:nvPr/>
          </p:nvCxnSpPr>
          <p:spPr>
            <a:xfrm>
              <a:off x="1306033" y="22860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exão recta 72"/>
            <p:cNvCxnSpPr/>
            <p:nvPr/>
          </p:nvCxnSpPr>
          <p:spPr>
            <a:xfrm>
              <a:off x="2215126" y="228953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CaixaDeTexto 77"/>
          <p:cNvSpPr txBox="1"/>
          <p:nvPr/>
        </p:nvSpPr>
        <p:spPr>
          <a:xfrm>
            <a:off x="457200" y="3427231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cxnSp>
        <p:nvCxnSpPr>
          <p:cNvPr id="87" name="Conexão recta 86"/>
          <p:cNvCxnSpPr/>
          <p:nvPr/>
        </p:nvCxnSpPr>
        <p:spPr>
          <a:xfrm>
            <a:off x="609486" y="3234068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xão recta 83"/>
          <p:cNvCxnSpPr/>
          <p:nvPr/>
        </p:nvCxnSpPr>
        <p:spPr>
          <a:xfrm>
            <a:off x="3200400" y="3223435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agem 45" descr="https://upload.wikimedia.org/wikipedia/commons/thumb/c/c2/Assssasddc.png/220px-Assssasddc.png"/>
          <p:cNvPicPr/>
          <p:nvPr/>
        </p:nvPicPr>
        <p:blipFill>
          <a:blip r:embed="rId2" cstate="print"/>
          <a:srcRect l="60116" r="11039" b="65093"/>
          <a:stretch>
            <a:fillRect/>
          </a:stretch>
        </p:blipFill>
        <p:spPr bwMode="auto">
          <a:xfrm>
            <a:off x="3810000" y="2438398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CaixaDeTexto 51"/>
          <p:cNvSpPr txBox="1"/>
          <p:nvPr/>
        </p:nvSpPr>
        <p:spPr>
          <a:xfrm>
            <a:off x="304800" y="225623"/>
            <a:ext cx="647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2. </a:t>
            </a:r>
            <a:r>
              <a:rPr lang="pt-PT" sz="1400" dirty="0"/>
              <a:t>Observa e completa com as frações corretas. Sombreia as porções correspondentes. </a:t>
            </a:r>
            <a:endParaRPr lang="pt-PT" sz="1400" b="1" dirty="0"/>
          </a:p>
        </p:txBody>
      </p:sp>
      <p:sp>
        <p:nvSpPr>
          <p:cNvPr id="53" name="CaixaDeTexto 52"/>
          <p:cNvSpPr txBox="1"/>
          <p:nvPr/>
        </p:nvSpPr>
        <p:spPr>
          <a:xfrm>
            <a:off x="304800" y="3947159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2.1. </a:t>
            </a:r>
            <a:r>
              <a:rPr lang="pt-PT" sz="1400" dirty="0"/>
              <a:t>Sombreia as porções que correspondem às frações apresentadas. </a:t>
            </a:r>
          </a:p>
        </p:txBody>
      </p:sp>
      <p:grpSp>
        <p:nvGrpSpPr>
          <p:cNvPr id="82" name="Grupo 81"/>
          <p:cNvGrpSpPr/>
          <p:nvPr/>
        </p:nvGrpSpPr>
        <p:grpSpPr>
          <a:xfrm>
            <a:off x="838200" y="4445128"/>
            <a:ext cx="762000" cy="429904"/>
            <a:chOff x="609600" y="4572000"/>
            <a:chExt cx="1143000" cy="838200"/>
          </a:xfrm>
        </p:grpSpPr>
        <p:sp>
          <p:nvSpPr>
            <p:cNvPr id="56" name="Rectângulo 55"/>
            <p:cNvSpPr/>
            <p:nvPr/>
          </p:nvSpPr>
          <p:spPr>
            <a:xfrm>
              <a:off x="609600" y="4572000"/>
              <a:ext cx="1143000" cy="83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80" name="Conexão recta 79"/>
            <p:cNvCxnSpPr/>
            <p:nvPr/>
          </p:nvCxnSpPr>
          <p:spPr>
            <a:xfrm>
              <a:off x="96899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exão recta 80"/>
            <p:cNvCxnSpPr/>
            <p:nvPr/>
          </p:nvCxnSpPr>
          <p:spPr>
            <a:xfrm>
              <a:off x="135795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757196"/>
              </p:ext>
            </p:extLst>
          </p:nvPr>
        </p:nvGraphicFramePr>
        <p:xfrm>
          <a:off x="457200" y="4419601"/>
          <a:ext cx="18884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205014"/>
              </p:ext>
            </p:extLst>
          </p:nvPr>
        </p:nvGraphicFramePr>
        <p:xfrm>
          <a:off x="2133600" y="441960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169027"/>
              </p:ext>
            </p:extLst>
          </p:nvPr>
        </p:nvGraphicFramePr>
        <p:xfrm>
          <a:off x="3591896" y="441960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8" name="CaixaDeTexto 107"/>
          <p:cNvSpPr txBox="1"/>
          <p:nvPr/>
        </p:nvSpPr>
        <p:spPr>
          <a:xfrm>
            <a:off x="5105400" y="4495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1</a:t>
            </a:r>
          </a:p>
        </p:txBody>
      </p:sp>
      <p:grpSp>
        <p:nvGrpSpPr>
          <p:cNvPr id="109" name="Grupo 108"/>
          <p:cNvGrpSpPr/>
          <p:nvPr/>
        </p:nvGrpSpPr>
        <p:grpSpPr>
          <a:xfrm>
            <a:off x="2514600" y="4417832"/>
            <a:ext cx="762000" cy="429904"/>
            <a:chOff x="609600" y="4572000"/>
            <a:chExt cx="1143000" cy="838200"/>
          </a:xfrm>
        </p:grpSpPr>
        <p:sp>
          <p:nvSpPr>
            <p:cNvPr id="110" name="Rectângulo 109"/>
            <p:cNvSpPr/>
            <p:nvPr/>
          </p:nvSpPr>
          <p:spPr>
            <a:xfrm>
              <a:off x="609600" y="4572000"/>
              <a:ext cx="1143000" cy="83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11" name="Conexão recta 110"/>
            <p:cNvCxnSpPr/>
            <p:nvPr/>
          </p:nvCxnSpPr>
          <p:spPr>
            <a:xfrm>
              <a:off x="96899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exão recta 111"/>
            <p:cNvCxnSpPr/>
            <p:nvPr/>
          </p:nvCxnSpPr>
          <p:spPr>
            <a:xfrm>
              <a:off x="135795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upo 112"/>
          <p:cNvGrpSpPr/>
          <p:nvPr/>
        </p:nvGrpSpPr>
        <p:grpSpPr>
          <a:xfrm>
            <a:off x="3962400" y="4417832"/>
            <a:ext cx="762000" cy="429904"/>
            <a:chOff x="609600" y="4572000"/>
            <a:chExt cx="1143000" cy="838200"/>
          </a:xfrm>
        </p:grpSpPr>
        <p:sp>
          <p:nvSpPr>
            <p:cNvPr id="114" name="Rectângulo 113"/>
            <p:cNvSpPr/>
            <p:nvPr/>
          </p:nvSpPr>
          <p:spPr>
            <a:xfrm>
              <a:off x="609600" y="4572000"/>
              <a:ext cx="1143000" cy="83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15" name="Conexão recta 114"/>
            <p:cNvCxnSpPr/>
            <p:nvPr/>
          </p:nvCxnSpPr>
          <p:spPr>
            <a:xfrm>
              <a:off x="96899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exão recta 115"/>
            <p:cNvCxnSpPr/>
            <p:nvPr/>
          </p:nvCxnSpPr>
          <p:spPr>
            <a:xfrm>
              <a:off x="135795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upo 116"/>
          <p:cNvGrpSpPr/>
          <p:nvPr/>
        </p:nvGrpSpPr>
        <p:grpSpPr>
          <a:xfrm>
            <a:off x="5486400" y="4417832"/>
            <a:ext cx="762000" cy="429904"/>
            <a:chOff x="609600" y="4572000"/>
            <a:chExt cx="1143000" cy="838200"/>
          </a:xfrm>
        </p:grpSpPr>
        <p:sp>
          <p:nvSpPr>
            <p:cNvPr id="118" name="Rectângulo 117"/>
            <p:cNvSpPr/>
            <p:nvPr/>
          </p:nvSpPr>
          <p:spPr>
            <a:xfrm>
              <a:off x="609600" y="4572000"/>
              <a:ext cx="1143000" cy="83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19" name="Conexão recta 118"/>
            <p:cNvCxnSpPr/>
            <p:nvPr/>
          </p:nvCxnSpPr>
          <p:spPr>
            <a:xfrm>
              <a:off x="96899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xão recta 119"/>
            <p:cNvCxnSpPr/>
            <p:nvPr/>
          </p:nvCxnSpPr>
          <p:spPr>
            <a:xfrm>
              <a:off x="1357952" y="4572000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CaixaDeTexto 120"/>
          <p:cNvSpPr txBox="1"/>
          <p:nvPr/>
        </p:nvSpPr>
        <p:spPr>
          <a:xfrm>
            <a:off x="304800" y="5181600"/>
            <a:ext cx="655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3. </a:t>
            </a:r>
            <a:r>
              <a:rPr lang="pt-PT" sz="1400" dirty="0"/>
              <a:t>Observa e completa com as frações corretas. Sombreia as porções correspondentes.</a:t>
            </a:r>
            <a:endParaRPr lang="pt-PT" sz="1400" b="1" dirty="0"/>
          </a:p>
        </p:txBody>
      </p:sp>
      <p:sp>
        <p:nvSpPr>
          <p:cNvPr id="122" name="Rectângulo 121"/>
          <p:cNvSpPr/>
          <p:nvPr/>
        </p:nvSpPr>
        <p:spPr>
          <a:xfrm>
            <a:off x="762000" y="5617810"/>
            <a:ext cx="2590800" cy="2931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23" name="Grupo 41"/>
          <p:cNvGrpSpPr/>
          <p:nvPr/>
        </p:nvGrpSpPr>
        <p:grpSpPr>
          <a:xfrm>
            <a:off x="533400" y="5779074"/>
            <a:ext cx="3276600" cy="753136"/>
            <a:chOff x="457200" y="3352800"/>
            <a:chExt cx="3276600" cy="753136"/>
          </a:xfrm>
        </p:grpSpPr>
        <p:sp>
          <p:nvSpPr>
            <p:cNvPr id="124" name="Rectângulo 123"/>
            <p:cNvSpPr/>
            <p:nvPr/>
          </p:nvSpPr>
          <p:spPr>
            <a:xfrm>
              <a:off x="457200" y="33528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5" name="Conexão recta 124"/>
            <p:cNvCxnSpPr/>
            <p:nvPr/>
          </p:nvCxnSpPr>
          <p:spPr>
            <a:xfrm>
              <a:off x="685800" y="356899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xão recta 125"/>
            <p:cNvCxnSpPr/>
            <p:nvPr/>
          </p:nvCxnSpPr>
          <p:spPr>
            <a:xfrm>
              <a:off x="3264198" y="35814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CaixaDeTexto 126"/>
            <p:cNvSpPr txBox="1"/>
            <p:nvPr/>
          </p:nvSpPr>
          <p:spPr>
            <a:xfrm>
              <a:off x="3113567" y="3724936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/>
                <a:t>1</a:t>
              </a:r>
            </a:p>
          </p:txBody>
        </p:sp>
      </p:grpSp>
      <p:sp>
        <p:nvSpPr>
          <p:cNvPr id="128" name="CaixaDeTexto 127"/>
          <p:cNvSpPr txBox="1"/>
          <p:nvPr/>
        </p:nvSpPr>
        <p:spPr>
          <a:xfrm>
            <a:off x="609600" y="615121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sp>
        <p:nvSpPr>
          <p:cNvPr id="129" name="Rectângulo 128"/>
          <p:cNvSpPr/>
          <p:nvPr/>
        </p:nvSpPr>
        <p:spPr>
          <a:xfrm>
            <a:off x="762000" y="6620078"/>
            <a:ext cx="2590800" cy="293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31" name="Conexão recta 130"/>
          <p:cNvCxnSpPr>
            <a:stCxn id="129" idx="0"/>
            <a:endCxn id="129" idx="2"/>
          </p:cNvCxnSpPr>
          <p:nvPr/>
        </p:nvCxnSpPr>
        <p:spPr>
          <a:xfrm>
            <a:off x="2057400" y="6620078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xão recta 132"/>
          <p:cNvCxnSpPr/>
          <p:nvPr/>
        </p:nvCxnSpPr>
        <p:spPr>
          <a:xfrm>
            <a:off x="1406856" y="6608410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xão recta 133"/>
          <p:cNvCxnSpPr/>
          <p:nvPr/>
        </p:nvCxnSpPr>
        <p:spPr>
          <a:xfrm>
            <a:off x="2667000" y="6608410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Grupo 41"/>
          <p:cNvGrpSpPr/>
          <p:nvPr/>
        </p:nvGrpSpPr>
        <p:grpSpPr>
          <a:xfrm>
            <a:off x="533400" y="6837010"/>
            <a:ext cx="3276600" cy="753136"/>
            <a:chOff x="457200" y="3352800"/>
            <a:chExt cx="3276600" cy="753136"/>
          </a:xfrm>
        </p:grpSpPr>
        <p:sp>
          <p:nvSpPr>
            <p:cNvPr id="138" name="Rectângulo 137"/>
            <p:cNvSpPr/>
            <p:nvPr/>
          </p:nvSpPr>
          <p:spPr>
            <a:xfrm>
              <a:off x="457200" y="3352800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PT" dirty="0">
                  <a:latin typeface="Times New Roman" pitchFamily="18" charset="0"/>
                  <a:cs typeface="Times New Roman" pitchFamily="18" charset="0"/>
                </a:rPr>
                <a:t>__________________________</a:t>
              </a:r>
            </a:p>
            <a:p>
              <a:endParaRPr lang="pt-PT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9" name="Conexão recta 138"/>
            <p:cNvCxnSpPr/>
            <p:nvPr/>
          </p:nvCxnSpPr>
          <p:spPr>
            <a:xfrm>
              <a:off x="685800" y="3568998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exão recta 139"/>
            <p:cNvCxnSpPr/>
            <p:nvPr/>
          </p:nvCxnSpPr>
          <p:spPr>
            <a:xfrm>
              <a:off x="3264198" y="35814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CaixaDeTexto 140"/>
            <p:cNvSpPr txBox="1"/>
            <p:nvPr/>
          </p:nvSpPr>
          <p:spPr>
            <a:xfrm>
              <a:off x="3113567" y="3724936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/>
                <a:t>1</a:t>
              </a:r>
            </a:p>
          </p:txBody>
        </p:sp>
      </p:grpSp>
      <p:cxnSp>
        <p:nvCxnSpPr>
          <p:cNvPr id="143" name="Conexão recta 142"/>
          <p:cNvCxnSpPr/>
          <p:nvPr/>
        </p:nvCxnSpPr>
        <p:spPr>
          <a:xfrm>
            <a:off x="2676104" y="7054234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exão recta 143"/>
          <p:cNvCxnSpPr/>
          <p:nvPr/>
        </p:nvCxnSpPr>
        <p:spPr>
          <a:xfrm>
            <a:off x="2065360" y="706561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CaixaDeTexto 144"/>
          <p:cNvSpPr txBox="1"/>
          <p:nvPr/>
        </p:nvSpPr>
        <p:spPr>
          <a:xfrm>
            <a:off x="609600" y="7196402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sp>
        <p:nvSpPr>
          <p:cNvPr id="146" name="Rectângulo 145"/>
          <p:cNvSpPr/>
          <p:nvPr/>
        </p:nvSpPr>
        <p:spPr>
          <a:xfrm>
            <a:off x="762000" y="7903810"/>
            <a:ext cx="2590800" cy="293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47" name="Conexão recta 146"/>
          <p:cNvCxnSpPr/>
          <p:nvPr/>
        </p:nvCxnSpPr>
        <p:spPr>
          <a:xfrm>
            <a:off x="1406856" y="7918401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xão recta 147"/>
          <p:cNvCxnSpPr/>
          <p:nvPr/>
        </p:nvCxnSpPr>
        <p:spPr>
          <a:xfrm>
            <a:off x="2667000" y="7918401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ângulo 149"/>
          <p:cNvSpPr/>
          <p:nvPr/>
        </p:nvSpPr>
        <p:spPr>
          <a:xfrm>
            <a:off x="533400" y="8120742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latin typeface="Times New Roman" pitchFamily="18" charset="0"/>
                <a:cs typeface="Times New Roman" pitchFamily="18" charset="0"/>
              </a:rPr>
              <a:t>__________________________</a:t>
            </a:r>
          </a:p>
          <a:p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1" name="Conexão recta 150"/>
          <p:cNvCxnSpPr/>
          <p:nvPr/>
        </p:nvCxnSpPr>
        <p:spPr>
          <a:xfrm>
            <a:off x="762000" y="833694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xão recta 151"/>
          <p:cNvCxnSpPr/>
          <p:nvPr/>
        </p:nvCxnSpPr>
        <p:spPr>
          <a:xfrm>
            <a:off x="3340398" y="834934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xão recta 153"/>
          <p:cNvCxnSpPr/>
          <p:nvPr/>
        </p:nvCxnSpPr>
        <p:spPr>
          <a:xfrm>
            <a:off x="2057400" y="7921205"/>
            <a:ext cx="0" cy="293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xão recta 154"/>
          <p:cNvCxnSpPr/>
          <p:nvPr/>
        </p:nvCxnSpPr>
        <p:spPr>
          <a:xfrm>
            <a:off x="1412544" y="8340478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exão recta 155"/>
          <p:cNvCxnSpPr/>
          <p:nvPr/>
        </p:nvCxnSpPr>
        <p:spPr>
          <a:xfrm>
            <a:off x="2676104" y="832910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xão recta 156"/>
          <p:cNvCxnSpPr/>
          <p:nvPr/>
        </p:nvCxnSpPr>
        <p:spPr>
          <a:xfrm>
            <a:off x="2065360" y="8340478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100067"/>
              </p:ext>
            </p:extLst>
          </p:nvPr>
        </p:nvGraphicFramePr>
        <p:xfrm>
          <a:off x="1295400" y="7218010"/>
          <a:ext cx="18884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914658"/>
              </p:ext>
            </p:extLst>
          </p:nvPr>
        </p:nvGraphicFramePr>
        <p:xfrm>
          <a:off x="1281752" y="853278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26613"/>
              </p:ext>
            </p:extLst>
          </p:nvPr>
        </p:nvGraphicFramePr>
        <p:xfrm>
          <a:off x="1980128" y="853278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277160"/>
              </p:ext>
            </p:extLst>
          </p:nvPr>
        </p:nvGraphicFramePr>
        <p:xfrm>
          <a:off x="2603376" y="853278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70626"/>
              </p:ext>
            </p:extLst>
          </p:nvPr>
        </p:nvGraphicFramePr>
        <p:xfrm>
          <a:off x="3212976" y="853278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8" name="CaixaDeTexto 167"/>
          <p:cNvSpPr txBox="1"/>
          <p:nvPr/>
        </p:nvSpPr>
        <p:spPr>
          <a:xfrm>
            <a:off x="609600" y="8532785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sp>
        <p:nvSpPr>
          <p:cNvPr id="169" name="CaixaDeTexto 168"/>
          <p:cNvSpPr txBox="1"/>
          <p:nvPr/>
        </p:nvSpPr>
        <p:spPr>
          <a:xfrm>
            <a:off x="4038600" y="6553200"/>
            <a:ext cx="2590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Então:</a:t>
            </a:r>
          </a:p>
          <a:p>
            <a:endParaRPr lang="pt-PT" sz="400" dirty="0"/>
          </a:p>
          <a:p>
            <a:endParaRPr lang="pt-PT" sz="400" dirty="0"/>
          </a:p>
          <a:p>
            <a:r>
              <a:rPr lang="pt-PT" dirty="0"/>
              <a:t>           +       +       </a:t>
            </a:r>
            <a:r>
              <a:rPr lang="pt-PT" sz="1100" dirty="0"/>
              <a:t> </a:t>
            </a:r>
            <a:r>
              <a:rPr lang="pt-PT" dirty="0"/>
              <a:t>+       = </a:t>
            </a:r>
          </a:p>
          <a:p>
            <a:endParaRPr lang="pt-PT" dirty="0"/>
          </a:p>
          <a:p>
            <a:r>
              <a:rPr lang="pt-PT" dirty="0"/>
              <a:t>             </a:t>
            </a:r>
          </a:p>
          <a:p>
            <a:r>
              <a:rPr lang="pt-PT" dirty="0"/>
              <a:t>                       = 1</a:t>
            </a:r>
          </a:p>
        </p:txBody>
      </p:sp>
      <p:sp>
        <p:nvSpPr>
          <p:cNvPr id="170" name="Triângulo isósceles 169"/>
          <p:cNvSpPr/>
          <p:nvPr/>
        </p:nvSpPr>
        <p:spPr>
          <a:xfrm>
            <a:off x="5573096" y="2483113"/>
            <a:ext cx="914400" cy="914400"/>
          </a:xfrm>
          <a:prstGeom prst="triangl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2" name="Rectângulo 171"/>
          <p:cNvSpPr>
            <a:spLocks noChangeAspect="1"/>
          </p:cNvSpPr>
          <p:nvPr/>
        </p:nvSpPr>
        <p:spPr>
          <a:xfrm>
            <a:off x="4114800" y="7543800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3" name="Rectângulo 172"/>
          <p:cNvSpPr>
            <a:spLocks noChangeAspect="1"/>
          </p:cNvSpPr>
          <p:nvPr/>
        </p:nvSpPr>
        <p:spPr>
          <a:xfrm>
            <a:off x="5715000" y="7543800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75" name="Conexão recta 174"/>
          <p:cNvCxnSpPr/>
          <p:nvPr/>
        </p:nvCxnSpPr>
        <p:spPr>
          <a:xfrm flipH="1">
            <a:off x="4114800" y="7543800"/>
            <a:ext cx="7620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exão recta 175"/>
          <p:cNvCxnSpPr/>
          <p:nvPr/>
        </p:nvCxnSpPr>
        <p:spPr>
          <a:xfrm>
            <a:off x="4114800" y="7543800"/>
            <a:ext cx="7620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556994"/>
              </p:ext>
            </p:extLst>
          </p:nvPr>
        </p:nvGraphicFramePr>
        <p:xfrm>
          <a:off x="4419600" y="6858000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782538"/>
              </p:ext>
            </p:extLst>
          </p:nvPr>
        </p:nvGraphicFramePr>
        <p:xfrm>
          <a:off x="5347648" y="6858000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018988"/>
              </p:ext>
            </p:extLst>
          </p:nvPr>
        </p:nvGraphicFramePr>
        <p:xfrm>
          <a:off x="5867400" y="6858000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98101"/>
              </p:ext>
            </p:extLst>
          </p:nvPr>
        </p:nvGraphicFramePr>
        <p:xfrm>
          <a:off x="6324600" y="6858000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871546"/>
              </p:ext>
            </p:extLst>
          </p:nvPr>
        </p:nvGraphicFramePr>
        <p:xfrm>
          <a:off x="4876800" y="6858000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781108"/>
              </p:ext>
            </p:extLst>
          </p:nvPr>
        </p:nvGraphicFramePr>
        <p:xfrm>
          <a:off x="5018704" y="7664716"/>
          <a:ext cx="228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2" name="Conexão recta 141"/>
          <p:cNvCxnSpPr/>
          <p:nvPr/>
        </p:nvCxnSpPr>
        <p:spPr>
          <a:xfrm>
            <a:off x="1412544" y="706561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ângulo arredondado 129"/>
          <p:cNvSpPr/>
          <p:nvPr/>
        </p:nvSpPr>
        <p:spPr>
          <a:xfrm>
            <a:off x="4800600" y="7315200"/>
            <a:ext cx="1905000" cy="1676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1" name="Imagem 50"/>
          <p:cNvPicPr/>
          <p:nvPr/>
        </p:nvPicPr>
        <p:blipFill>
          <a:blip r:embed="rId2" cstate="print">
            <a:grayscl/>
          </a:blip>
          <a:srcRect t="11872" r="78261" b="42009"/>
          <a:stretch>
            <a:fillRect/>
          </a:stretch>
        </p:blipFill>
        <p:spPr bwMode="auto">
          <a:xfrm>
            <a:off x="5486400" y="914400"/>
            <a:ext cx="1371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m 1"/>
          <p:cNvPicPr/>
          <p:nvPr/>
        </p:nvPicPr>
        <p:blipFill>
          <a:blip r:embed="rId3" cstate="print"/>
          <a:srcRect r="-89" b="-923"/>
          <a:stretch>
            <a:fillRect/>
          </a:stretch>
        </p:blipFill>
        <p:spPr bwMode="auto">
          <a:xfrm>
            <a:off x="1066800" y="0"/>
            <a:ext cx="1447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ítulo 1"/>
          <p:cNvSpPr txBox="1">
            <a:spLocks/>
          </p:cNvSpPr>
          <p:nvPr/>
        </p:nvSpPr>
        <p:spPr>
          <a:xfrm>
            <a:off x="2819400" y="21428"/>
            <a:ext cx="3829050" cy="30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ea typeface="+mj-ea"/>
                <a:cs typeface="+mj-cs"/>
              </a:rPr>
              <a:t>3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pt-PT" sz="12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ano -  NO -  Frações </a:t>
            </a:r>
          </a:p>
        </p:txBody>
      </p:sp>
      <p:sp>
        <p:nvSpPr>
          <p:cNvPr id="46" name="Rectângulo 45"/>
          <p:cNvSpPr/>
          <p:nvPr/>
        </p:nvSpPr>
        <p:spPr>
          <a:xfrm>
            <a:off x="381000" y="609600"/>
            <a:ext cx="6248400" cy="293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dirty="0">
                <a:solidFill>
                  <a:schemeClr val="tx1"/>
                </a:solidFill>
              </a:rPr>
              <a:t>Nome: </a:t>
            </a:r>
            <a:r>
              <a:rPr lang="pt-PT" sz="1600" dirty="0">
                <a:solidFill>
                  <a:schemeClr val="tx1"/>
                </a:solidFill>
              </a:rPr>
              <a:t>_______________________________ Data: ___ / ___ / ______</a:t>
            </a:r>
            <a:r>
              <a:rPr lang="pt-PT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7" name="Rectângulo 46"/>
          <p:cNvSpPr/>
          <p:nvPr/>
        </p:nvSpPr>
        <p:spPr>
          <a:xfrm>
            <a:off x="304800" y="1676400"/>
            <a:ext cx="5638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600" b="1" dirty="0">
                <a:solidFill>
                  <a:schemeClr val="tx1"/>
                </a:solidFill>
              </a:rPr>
              <a:t>1. </a:t>
            </a:r>
            <a:r>
              <a:rPr lang="pt-PT" sz="1600" dirty="0">
                <a:solidFill>
                  <a:schemeClr val="tx1"/>
                </a:solidFill>
              </a:rPr>
              <a:t>Observa as imagens e sombreia-as de acordo com a fração correspondente.  Relaciona as frações usando  </a:t>
            </a:r>
            <a:r>
              <a:rPr lang="pt-PT" sz="1600" b="1" dirty="0">
                <a:solidFill>
                  <a:schemeClr val="tx1"/>
                </a:solidFill>
              </a:rPr>
              <a:t>&gt;</a:t>
            </a:r>
            <a:r>
              <a:rPr lang="pt-PT" sz="1600" dirty="0">
                <a:solidFill>
                  <a:schemeClr val="tx1"/>
                </a:solidFill>
              </a:rPr>
              <a:t> ou </a:t>
            </a:r>
            <a:r>
              <a:rPr lang="pt-PT" sz="1600" b="1" dirty="0">
                <a:solidFill>
                  <a:schemeClr val="tx1"/>
                </a:solidFill>
              </a:rPr>
              <a:t>&lt;</a:t>
            </a:r>
            <a:r>
              <a:rPr lang="pt-PT" sz="1600" dirty="0">
                <a:solidFill>
                  <a:schemeClr val="tx1"/>
                </a:solidFill>
              </a:rPr>
              <a:t>.</a:t>
            </a:r>
            <a:endParaRPr lang="pt-PT" dirty="0">
              <a:solidFill>
                <a:schemeClr val="tx1"/>
              </a:solidFill>
            </a:endParaRP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53" name="Chamada rectangular 52"/>
          <p:cNvSpPr/>
          <p:nvPr/>
        </p:nvSpPr>
        <p:spPr>
          <a:xfrm>
            <a:off x="1981200" y="990600"/>
            <a:ext cx="3581400" cy="533400"/>
          </a:xfrm>
          <a:prstGeom prst="wedgeRectCallout">
            <a:avLst>
              <a:gd name="adj1" fmla="val 58474"/>
              <a:gd name="adj2" fmla="val 5442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dirty="0">
                <a:solidFill>
                  <a:schemeClr val="tx1"/>
                </a:solidFill>
              </a:rPr>
              <a:t>Vamos comparar e ordenar frações com o mesmo denominador.</a:t>
            </a:r>
          </a:p>
        </p:txBody>
      </p:sp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286000" y="31242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Rectângulo 42"/>
          <p:cNvSpPr/>
          <p:nvPr/>
        </p:nvSpPr>
        <p:spPr>
          <a:xfrm>
            <a:off x="228600" y="6858000"/>
            <a:ext cx="62484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600" b="1" dirty="0">
                <a:solidFill>
                  <a:schemeClr val="tx1"/>
                </a:solidFill>
              </a:rPr>
              <a:t>2</a:t>
            </a:r>
            <a:r>
              <a:rPr lang="pt-PT" sz="1600" dirty="0">
                <a:solidFill>
                  <a:schemeClr val="tx1"/>
                </a:solidFill>
              </a:rPr>
              <a:t>.  Completa a reta numérica com as frações do quadro à direita. </a:t>
            </a:r>
            <a:r>
              <a:rPr lang="pt-PT" dirty="0">
                <a:solidFill>
                  <a:schemeClr val="tx1"/>
                </a:solidFill>
              </a:rPr>
              <a:t> 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61" name="Rectângulo 60"/>
          <p:cNvSpPr/>
          <p:nvPr/>
        </p:nvSpPr>
        <p:spPr>
          <a:xfrm>
            <a:off x="609600" y="2362200"/>
            <a:ext cx="22098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0" name="Conexão recta 79"/>
          <p:cNvCxnSpPr>
            <a:stCxn id="61" idx="0"/>
            <a:endCxn id="61" idx="2"/>
          </p:cNvCxnSpPr>
          <p:nvPr/>
        </p:nvCxnSpPr>
        <p:spPr>
          <a:xfrm>
            <a:off x="1714500" y="2362200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xão recta 90"/>
          <p:cNvCxnSpPr>
            <a:stCxn id="61" idx="1"/>
            <a:endCxn id="61" idx="3"/>
          </p:cNvCxnSpPr>
          <p:nvPr/>
        </p:nvCxnSpPr>
        <p:spPr>
          <a:xfrm>
            <a:off x="609600" y="2705100"/>
            <a:ext cx="2209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ângulo 92"/>
          <p:cNvSpPr/>
          <p:nvPr/>
        </p:nvSpPr>
        <p:spPr>
          <a:xfrm>
            <a:off x="3124200" y="2362200"/>
            <a:ext cx="22098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94" name="Conexão recta 93"/>
          <p:cNvCxnSpPr>
            <a:stCxn id="93" idx="0"/>
            <a:endCxn id="93" idx="2"/>
          </p:cNvCxnSpPr>
          <p:nvPr/>
        </p:nvCxnSpPr>
        <p:spPr>
          <a:xfrm>
            <a:off x="4229100" y="2362200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xão recta 94"/>
          <p:cNvCxnSpPr>
            <a:stCxn id="93" idx="1"/>
            <a:endCxn id="93" idx="3"/>
          </p:cNvCxnSpPr>
          <p:nvPr/>
        </p:nvCxnSpPr>
        <p:spPr>
          <a:xfrm>
            <a:off x="3124200" y="2705100"/>
            <a:ext cx="2209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3276600" y="31242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98" name="Grupo 51"/>
          <p:cNvGrpSpPr/>
          <p:nvPr/>
        </p:nvGrpSpPr>
        <p:grpSpPr>
          <a:xfrm>
            <a:off x="762000" y="4114800"/>
            <a:ext cx="2590800" cy="303765"/>
            <a:chOff x="533400" y="1828800"/>
            <a:chExt cx="2590800" cy="303765"/>
          </a:xfrm>
        </p:grpSpPr>
        <p:sp>
          <p:nvSpPr>
            <p:cNvPr id="105" name="Rectângulo 104"/>
            <p:cNvSpPr/>
            <p:nvPr/>
          </p:nvSpPr>
          <p:spPr>
            <a:xfrm>
              <a:off x="533400" y="1839433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06" name="Conexão recta 105"/>
            <p:cNvCxnSpPr/>
            <p:nvPr/>
          </p:nvCxnSpPr>
          <p:spPr>
            <a:xfrm>
              <a:off x="12954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xão recta 106"/>
            <p:cNvCxnSpPr/>
            <p:nvPr/>
          </p:nvCxnSpPr>
          <p:spPr>
            <a:xfrm>
              <a:off x="22098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CaixaDeTexto 107"/>
          <p:cNvSpPr txBox="1"/>
          <p:nvPr/>
        </p:nvSpPr>
        <p:spPr>
          <a:xfrm>
            <a:off x="304800" y="2286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a)</a:t>
            </a:r>
          </a:p>
        </p:txBody>
      </p:sp>
      <p:sp>
        <p:nvSpPr>
          <p:cNvPr id="109" name="CaixaDeTexto 108"/>
          <p:cNvSpPr txBox="1"/>
          <p:nvPr/>
        </p:nvSpPr>
        <p:spPr>
          <a:xfrm>
            <a:off x="381000" y="38862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b)</a:t>
            </a:r>
          </a:p>
        </p:txBody>
      </p:sp>
      <p:grpSp>
        <p:nvGrpSpPr>
          <p:cNvPr id="110" name="Grupo 51"/>
          <p:cNvGrpSpPr/>
          <p:nvPr/>
        </p:nvGrpSpPr>
        <p:grpSpPr>
          <a:xfrm>
            <a:off x="3581400" y="4114800"/>
            <a:ext cx="2590800" cy="303765"/>
            <a:chOff x="533400" y="1828800"/>
            <a:chExt cx="2590800" cy="303765"/>
          </a:xfrm>
        </p:grpSpPr>
        <p:sp>
          <p:nvSpPr>
            <p:cNvPr id="111" name="Rectângulo 110"/>
            <p:cNvSpPr/>
            <p:nvPr/>
          </p:nvSpPr>
          <p:spPr>
            <a:xfrm>
              <a:off x="533400" y="1839433"/>
              <a:ext cx="2590800" cy="293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12" name="Conexão recta 111"/>
            <p:cNvCxnSpPr/>
            <p:nvPr/>
          </p:nvCxnSpPr>
          <p:spPr>
            <a:xfrm>
              <a:off x="12954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exão recta 112"/>
            <p:cNvCxnSpPr/>
            <p:nvPr/>
          </p:nvCxnSpPr>
          <p:spPr>
            <a:xfrm>
              <a:off x="2209800" y="1828800"/>
              <a:ext cx="0" cy="2931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487304" y="82296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3657600" y="45720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7" name="Imagem 116" descr="http://portaldoprofessor.mec.gov.br/storage/discovirtual/galerias/imagem/0000001764/0000020997.jpg"/>
          <p:cNvPicPr/>
          <p:nvPr/>
        </p:nvPicPr>
        <p:blipFill>
          <a:blip r:embed="rId4" cstate="print"/>
          <a:srcRect l="5560" t="40584" r="75237" b="32084"/>
          <a:stretch>
            <a:fillRect/>
          </a:stretch>
        </p:blipFill>
        <p:spPr bwMode="auto">
          <a:xfrm>
            <a:off x="838200" y="54102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CaixaDeTexto 117"/>
          <p:cNvSpPr txBox="1"/>
          <p:nvPr/>
        </p:nvSpPr>
        <p:spPr>
          <a:xfrm>
            <a:off x="457200" y="5334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c)</a:t>
            </a:r>
          </a:p>
        </p:txBody>
      </p:sp>
      <p:pic>
        <p:nvPicPr>
          <p:cNvPr id="119" name="Imagem 118" descr="http://portaldoprofessor.mec.gov.br/storage/discovirtual/galerias/imagem/0000001764/0000020997.jpg"/>
          <p:cNvPicPr/>
          <p:nvPr/>
        </p:nvPicPr>
        <p:blipFill>
          <a:blip r:embed="rId4" cstate="print"/>
          <a:srcRect l="5560" t="40584" r="75237" b="32084"/>
          <a:stretch>
            <a:fillRect/>
          </a:stretch>
        </p:blipFill>
        <p:spPr bwMode="auto">
          <a:xfrm>
            <a:off x="1828800" y="54102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1066800" y="62484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057400" y="62484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2" name="Imagem 121" descr="http://portaldoprofessor.mec.gov.br/storage/discovirtual/galerias/imagem/0000001764/0000020997.jpg"/>
          <p:cNvPicPr/>
          <p:nvPr/>
        </p:nvPicPr>
        <p:blipFill>
          <a:blip r:embed="rId4" cstate="print"/>
          <a:srcRect l="30430" t="41158" r="50343" b="31619"/>
          <a:stretch>
            <a:fillRect/>
          </a:stretch>
        </p:blipFill>
        <p:spPr bwMode="auto">
          <a:xfrm>
            <a:off x="3733800" y="5410200"/>
            <a:ext cx="975360" cy="86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Imagem 122" descr="http://portaldoprofessor.mec.gov.br/storage/discovirtual/galerias/imagem/0000001764/0000020997.jpg"/>
          <p:cNvPicPr/>
          <p:nvPr/>
        </p:nvPicPr>
        <p:blipFill>
          <a:blip r:embed="rId4" cstate="print"/>
          <a:srcRect l="30430" t="41158" r="50343" b="31619"/>
          <a:stretch>
            <a:fillRect/>
          </a:stretch>
        </p:blipFill>
        <p:spPr bwMode="auto">
          <a:xfrm>
            <a:off x="4815840" y="5410200"/>
            <a:ext cx="975360" cy="86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" name="CaixaDeTexto 123"/>
          <p:cNvSpPr txBox="1"/>
          <p:nvPr/>
        </p:nvSpPr>
        <p:spPr>
          <a:xfrm>
            <a:off x="3477904" y="5334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d)</a:t>
            </a:r>
          </a:p>
        </p:txBody>
      </p:sp>
      <p:graphicFrame>
        <p:nvGraphicFramePr>
          <p:cNvPr id="12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4038600" y="6275696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5070144" y="6262048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9" name="Imagem 128"/>
          <p:cNvPicPr/>
          <p:nvPr/>
        </p:nvPicPr>
        <p:blipFill>
          <a:blip r:embed="rId5" cstate="print">
            <a:lum bright="1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0000"/>
                    </a14:imgEffect>
                  </a14:imgLayer>
                </a14:imgProps>
              </a:ext>
            </a:extLst>
          </a:blip>
          <a:srcRect r="43413" b="81989"/>
          <a:stretch>
            <a:fillRect/>
          </a:stretch>
        </p:blipFill>
        <p:spPr bwMode="auto">
          <a:xfrm>
            <a:off x="762000" y="7239000"/>
            <a:ext cx="3733800" cy="6096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31" name="Rectângulo 130"/>
          <p:cNvSpPr/>
          <p:nvPr/>
        </p:nvSpPr>
        <p:spPr>
          <a:xfrm>
            <a:off x="228600" y="7772400"/>
            <a:ext cx="449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>
                <a:latin typeface="Times New Roman" pitchFamily="18" charset="0"/>
                <a:cs typeface="Times New Roman" pitchFamily="18" charset="0"/>
              </a:rPr>
              <a:t>       __________________________________</a:t>
            </a:r>
          </a:p>
          <a:p>
            <a:endParaRPr lang="pt-PT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2" name="Conexão recta 131"/>
          <p:cNvCxnSpPr/>
          <p:nvPr/>
        </p:nvCxnSpPr>
        <p:spPr>
          <a:xfrm>
            <a:off x="900752" y="7973704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xão recta 132"/>
          <p:cNvCxnSpPr/>
          <p:nvPr/>
        </p:nvCxnSpPr>
        <p:spPr>
          <a:xfrm>
            <a:off x="1254456" y="7980536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xão recta 133"/>
          <p:cNvCxnSpPr/>
          <p:nvPr/>
        </p:nvCxnSpPr>
        <p:spPr>
          <a:xfrm>
            <a:off x="1600200" y="7994184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exão recta 134"/>
          <p:cNvCxnSpPr/>
          <p:nvPr/>
        </p:nvCxnSpPr>
        <p:spPr>
          <a:xfrm>
            <a:off x="2680648" y="798735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xão recta 135"/>
          <p:cNvCxnSpPr/>
          <p:nvPr/>
        </p:nvCxnSpPr>
        <p:spPr>
          <a:xfrm>
            <a:off x="3048000" y="7974848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xão recta 136"/>
          <p:cNvCxnSpPr/>
          <p:nvPr/>
        </p:nvCxnSpPr>
        <p:spPr>
          <a:xfrm>
            <a:off x="3415352" y="798735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xão recta 137"/>
          <p:cNvCxnSpPr/>
          <p:nvPr/>
        </p:nvCxnSpPr>
        <p:spPr>
          <a:xfrm>
            <a:off x="2313296" y="800100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exão recta 138"/>
          <p:cNvCxnSpPr/>
          <p:nvPr/>
        </p:nvCxnSpPr>
        <p:spPr>
          <a:xfrm>
            <a:off x="1967552" y="8001000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exão recta 139"/>
          <p:cNvCxnSpPr/>
          <p:nvPr/>
        </p:nvCxnSpPr>
        <p:spPr>
          <a:xfrm>
            <a:off x="3733800" y="7966888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xão recta 140"/>
          <p:cNvCxnSpPr/>
          <p:nvPr/>
        </p:nvCxnSpPr>
        <p:spPr>
          <a:xfrm>
            <a:off x="4101152" y="7973704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exão recta 141"/>
          <p:cNvCxnSpPr/>
          <p:nvPr/>
        </p:nvCxnSpPr>
        <p:spPr>
          <a:xfrm>
            <a:off x="4446896" y="7987352"/>
            <a:ext cx="0" cy="228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CaixaDeTexto 142"/>
          <p:cNvSpPr txBox="1"/>
          <p:nvPr/>
        </p:nvSpPr>
        <p:spPr>
          <a:xfrm>
            <a:off x="734704" y="8153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0</a:t>
            </a:r>
          </a:p>
        </p:txBody>
      </p:sp>
      <p:graphicFrame>
        <p:nvGraphicFramePr>
          <p:cNvPr id="14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4267200" y="81534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4953000" y="74676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6096000" y="73914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5410200" y="80010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6019800" y="81534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778456" y="45720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0" name="Rectângulo arredondado 149"/>
          <p:cNvSpPr/>
          <p:nvPr/>
        </p:nvSpPr>
        <p:spPr>
          <a:xfrm>
            <a:off x="2800350" y="327660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1" name="Rectângulo arredondado 150"/>
          <p:cNvSpPr/>
          <p:nvPr/>
        </p:nvSpPr>
        <p:spPr>
          <a:xfrm>
            <a:off x="3228975" y="472440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2" name="Rectângulo arredondado 151"/>
          <p:cNvSpPr/>
          <p:nvPr/>
        </p:nvSpPr>
        <p:spPr>
          <a:xfrm>
            <a:off x="1571625" y="6410325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3" name="Rectângulo arredondado 152"/>
          <p:cNvSpPr/>
          <p:nvPr/>
        </p:nvSpPr>
        <p:spPr>
          <a:xfrm>
            <a:off x="4572000" y="645795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aixaDeTexto 170"/>
          <p:cNvSpPr txBox="1"/>
          <p:nvPr/>
        </p:nvSpPr>
        <p:spPr>
          <a:xfrm>
            <a:off x="3276600" y="1905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        &lt; </a:t>
            </a:r>
            <a:r>
              <a:rPr lang="pt-PT" dirty="0"/>
              <a:t>            </a:t>
            </a:r>
            <a:r>
              <a:rPr lang="pt-PT" b="1" dirty="0"/>
              <a:t>&lt;            &lt;</a:t>
            </a:r>
            <a:r>
              <a:rPr lang="pt-PT" dirty="0"/>
              <a:t>            </a:t>
            </a:r>
            <a:r>
              <a:rPr lang="pt-PT" b="1" dirty="0"/>
              <a:t>&lt;</a:t>
            </a:r>
            <a:endParaRPr lang="pt-PT" dirty="0"/>
          </a:p>
        </p:txBody>
      </p:sp>
      <p:graphicFrame>
        <p:nvGraphicFramePr>
          <p:cNvPr id="13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30868"/>
              </p:ext>
            </p:extLst>
          </p:nvPr>
        </p:nvGraphicFramePr>
        <p:xfrm>
          <a:off x="1981200" y="93600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690296"/>
              </p:ext>
            </p:extLst>
          </p:nvPr>
        </p:nvGraphicFramePr>
        <p:xfrm>
          <a:off x="1371600" y="9144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922345"/>
              </p:ext>
            </p:extLst>
          </p:nvPr>
        </p:nvGraphicFramePr>
        <p:xfrm>
          <a:off x="3657600" y="9144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872534"/>
              </p:ext>
            </p:extLst>
          </p:nvPr>
        </p:nvGraphicFramePr>
        <p:xfrm>
          <a:off x="609600" y="1815152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05349"/>
              </p:ext>
            </p:extLst>
          </p:nvPr>
        </p:nvGraphicFramePr>
        <p:xfrm>
          <a:off x="1143000" y="182084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704343"/>
              </p:ext>
            </p:extLst>
          </p:nvPr>
        </p:nvGraphicFramePr>
        <p:xfrm>
          <a:off x="838200" y="9144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18276"/>
              </p:ext>
            </p:extLst>
          </p:nvPr>
        </p:nvGraphicFramePr>
        <p:xfrm>
          <a:off x="3429000" y="1796102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8" name="CaixaDeTexto 127"/>
          <p:cNvSpPr txBox="1"/>
          <p:nvPr/>
        </p:nvSpPr>
        <p:spPr>
          <a:xfrm>
            <a:off x="381000" y="4953000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4.1. </a:t>
            </a:r>
            <a:r>
              <a:rPr lang="pt-PT" sz="1600" dirty="0"/>
              <a:t>Observa e pinta           de cada figura.  </a:t>
            </a:r>
            <a:endParaRPr lang="pt-PT" sz="1600" b="1" dirty="0"/>
          </a:p>
        </p:txBody>
      </p:sp>
      <p:cxnSp>
        <p:nvCxnSpPr>
          <p:cNvPr id="148" name="Conexão recta 147"/>
          <p:cNvCxnSpPr>
            <a:stCxn id="217" idx="3"/>
            <a:endCxn id="217" idx="1"/>
          </p:cNvCxnSpPr>
          <p:nvPr/>
        </p:nvCxnSpPr>
        <p:spPr>
          <a:xfrm flipH="1">
            <a:off x="3200400" y="58293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xão recta 153"/>
          <p:cNvCxnSpPr>
            <a:stCxn id="212" idx="3"/>
            <a:endCxn id="212" idx="0"/>
          </p:cNvCxnSpPr>
          <p:nvPr/>
        </p:nvCxnSpPr>
        <p:spPr>
          <a:xfrm>
            <a:off x="1638300" y="5410200"/>
            <a:ext cx="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361592"/>
              </p:ext>
            </p:extLst>
          </p:nvPr>
        </p:nvGraphicFramePr>
        <p:xfrm>
          <a:off x="806712" y="8021990"/>
          <a:ext cx="18884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09" name="Grupo 208"/>
          <p:cNvGrpSpPr/>
          <p:nvPr/>
        </p:nvGrpSpPr>
        <p:grpSpPr>
          <a:xfrm>
            <a:off x="228600" y="5388592"/>
            <a:ext cx="789296" cy="783608"/>
            <a:chOff x="4011304" y="5769592"/>
            <a:chExt cx="789296" cy="783608"/>
          </a:xfrm>
        </p:grpSpPr>
        <p:sp>
          <p:nvSpPr>
            <p:cNvPr id="172" name="Rectângulo 171"/>
            <p:cNvSpPr>
              <a:spLocks noChangeAspect="1"/>
            </p:cNvSpPr>
            <p:nvPr/>
          </p:nvSpPr>
          <p:spPr>
            <a:xfrm>
              <a:off x="4038600" y="5791200"/>
              <a:ext cx="762000" cy="76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75" name="Conexão recta 174"/>
            <p:cNvCxnSpPr/>
            <p:nvPr/>
          </p:nvCxnSpPr>
          <p:spPr>
            <a:xfrm flipH="1">
              <a:off x="4038600" y="5791200"/>
              <a:ext cx="7620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exão recta 175"/>
            <p:cNvCxnSpPr/>
            <p:nvPr/>
          </p:nvCxnSpPr>
          <p:spPr>
            <a:xfrm>
              <a:off x="4011304" y="5769592"/>
              <a:ext cx="789296" cy="7836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238375" y="4838700"/>
          <a:ext cx="2286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7" name="Rectângulo 116"/>
          <p:cNvSpPr/>
          <p:nvPr/>
        </p:nvSpPr>
        <p:spPr>
          <a:xfrm>
            <a:off x="152400" y="381000"/>
            <a:ext cx="6705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dirty="0">
                <a:solidFill>
                  <a:schemeClr val="tx1"/>
                </a:solidFill>
              </a:rPr>
              <a:t>3. </a:t>
            </a:r>
            <a:r>
              <a:rPr lang="pt-PT" sz="1600" dirty="0">
                <a:solidFill>
                  <a:schemeClr val="tx1"/>
                </a:solidFill>
              </a:rPr>
              <a:t>Tem em atenção os retângulos divididos em partes iguais. Ordena  as frações a baixo. </a:t>
            </a:r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13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433631"/>
              </p:ext>
            </p:extLst>
          </p:nvPr>
        </p:nvGraphicFramePr>
        <p:xfrm>
          <a:off x="3080984" y="92804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041507"/>
              </p:ext>
            </p:extLst>
          </p:nvPr>
        </p:nvGraphicFramePr>
        <p:xfrm>
          <a:off x="2525976" y="92804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940344"/>
              </p:ext>
            </p:extLst>
          </p:nvPr>
        </p:nvGraphicFramePr>
        <p:xfrm>
          <a:off x="4800600" y="9144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093787"/>
              </p:ext>
            </p:extLst>
          </p:nvPr>
        </p:nvGraphicFramePr>
        <p:xfrm>
          <a:off x="4191000" y="9144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3" name="Tabela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586603"/>
              </p:ext>
            </p:extLst>
          </p:nvPr>
        </p:nvGraphicFramePr>
        <p:xfrm>
          <a:off x="609600" y="914400"/>
          <a:ext cx="4572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836796"/>
              </p:ext>
            </p:extLst>
          </p:nvPr>
        </p:nvGraphicFramePr>
        <p:xfrm>
          <a:off x="2133600" y="18288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995416"/>
              </p:ext>
            </p:extLst>
          </p:nvPr>
        </p:nvGraphicFramePr>
        <p:xfrm>
          <a:off x="1676400" y="18288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395506"/>
              </p:ext>
            </p:extLst>
          </p:nvPr>
        </p:nvGraphicFramePr>
        <p:xfrm>
          <a:off x="2667000" y="182880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8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596328"/>
              </p:ext>
            </p:extLst>
          </p:nvPr>
        </p:nvGraphicFramePr>
        <p:xfrm>
          <a:off x="6324600" y="1815152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9880"/>
              </p:ext>
            </p:extLst>
          </p:nvPr>
        </p:nvGraphicFramePr>
        <p:xfrm>
          <a:off x="5638800" y="179354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176406"/>
              </p:ext>
            </p:extLst>
          </p:nvPr>
        </p:nvGraphicFramePr>
        <p:xfrm>
          <a:off x="4953000" y="180150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431777"/>
              </p:ext>
            </p:extLst>
          </p:nvPr>
        </p:nvGraphicFramePr>
        <p:xfrm>
          <a:off x="4114800" y="177989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0" name="CaixaDeTexto 179"/>
          <p:cNvSpPr txBox="1"/>
          <p:nvPr/>
        </p:nvSpPr>
        <p:spPr>
          <a:xfrm>
            <a:off x="228600" y="8382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a)</a:t>
            </a:r>
          </a:p>
        </p:txBody>
      </p:sp>
      <p:sp>
        <p:nvSpPr>
          <p:cNvPr id="181" name="CaixaDeTexto 180"/>
          <p:cNvSpPr txBox="1"/>
          <p:nvPr/>
        </p:nvSpPr>
        <p:spPr>
          <a:xfrm>
            <a:off x="228600" y="26670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b)</a:t>
            </a:r>
          </a:p>
        </p:txBody>
      </p:sp>
      <p:graphicFrame>
        <p:nvGraphicFramePr>
          <p:cNvPr id="18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261054"/>
              </p:ext>
            </p:extLst>
          </p:nvPr>
        </p:nvGraphicFramePr>
        <p:xfrm>
          <a:off x="3110552" y="2680648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032744"/>
              </p:ext>
            </p:extLst>
          </p:nvPr>
        </p:nvGraphicFramePr>
        <p:xfrm>
          <a:off x="2514600" y="2680648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38061"/>
              </p:ext>
            </p:extLst>
          </p:nvPr>
        </p:nvGraphicFramePr>
        <p:xfrm>
          <a:off x="1940256" y="2688608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53759"/>
              </p:ext>
            </p:extLst>
          </p:nvPr>
        </p:nvGraphicFramePr>
        <p:xfrm>
          <a:off x="1371600" y="2694296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07486"/>
              </p:ext>
            </p:extLst>
          </p:nvPr>
        </p:nvGraphicFramePr>
        <p:xfrm>
          <a:off x="762000" y="2680648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2" name="Tabela 1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729494"/>
              </p:ext>
            </p:extLst>
          </p:nvPr>
        </p:nvGraphicFramePr>
        <p:xfrm>
          <a:off x="609600" y="2667000"/>
          <a:ext cx="28575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34853"/>
              </p:ext>
            </p:extLst>
          </p:nvPr>
        </p:nvGraphicFramePr>
        <p:xfrm>
          <a:off x="609600" y="3581400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114784"/>
              </p:ext>
            </p:extLst>
          </p:nvPr>
        </p:nvGraphicFramePr>
        <p:xfrm>
          <a:off x="1143000" y="3581400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36388"/>
              </p:ext>
            </p:extLst>
          </p:nvPr>
        </p:nvGraphicFramePr>
        <p:xfrm>
          <a:off x="1600200" y="3581400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579439"/>
              </p:ext>
            </p:extLst>
          </p:nvPr>
        </p:nvGraphicFramePr>
        <p:xfrm>
          <a:off x="2133600" y="3581400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273206"/>
              </p:ext>
            </p:extLst>
          </p:nvPr>
        </p:nvGraphicFramePr>
        <p:xfrm>
          <a:off x="2667000" y="3581400"/>
          <a:ext cx="2286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0" name="CaixaDeTexto 199"/>
          <p:cNvSpPr txBox="1"/>
          <p:nvPr/>
        </p:nvSpPr>
        <p:spPr>
          <a:xfrm>
            <a:off x="3276600" y="3657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        &gt; </a:t>
            </a:r>
            <a:r>
              <a:rPr lang="pt-PT" dirty="0"/>
              <a:t>            </a:t>
            </a:r>
            <a:r>
              <a:rPr lang="pt-PT" b="1" dirty="0"/>
              <a:t>&gt;            &gt;</a:t>
            </a:r>
            <a:r>
              <a:rPr lang="pt-PT" dirty="0"/>
              <a:t>            </a:t>
            </a:r>
            <a:r>
              <a:rPr lang="pt-PT" b="1" dirty="0"/>
              <a:t>&gt;</a:t>
            </a:r>
            <a:endParaRPr lang="pt-PT" dirty="0"/>
          </a:p>
        </p:txBody>
      </p:sp>
      <p:graphicFrame>
        <p:nvGraphicFramePr>
          <p:cNvPr id="2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989391"/>
              </p:ext>
            </p:extLst>
          </p:nvPr>
        </p:nvGraphicFramePr>
        <p:xfrm>
          <a:off x="3450608" y="3567752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634881"/>
              </p:ext>
            </p:extLst>
          </p:nvPr>
        </p:nvGraphicFramePr>
        <p:xfrm>
          <a:off x="4148233" y="3581400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362583"/>
              </p:ext>
            </p:extLst>
          </p:nvPr>
        </p:nvGraphicFramePr>
        <p:xfrm>
          <a:off x="4876800" y="3581400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84901"/>
              </p:ext>
            </p:extLst>
          </p:nvPr>
        </p:nvGraphicFramePr>
        <p:xfrm>
          <a:off x="5638800" y="3581400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281421"/>
              </p:ext>
            </p:extLst>
          </p:nvPr>
        </p:nvGraphicFramePr>
        <p:xfrm>
          <a:off x="6324600" y="3581400"/>
          <a:ext cx="20312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endParaRPr lang="pt-PT" sz="1400" b="1" dirty="0"/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" name="Rectângulo 205"/>
          <p:cNvSpPr/>
          <p:nvPr/>
        </p:nvSpPr>
        <p:spPr>
          <a:xfrm>
            <a:off x="152400" y="4419600"/>
            <a:ext cx="6248400" cy="42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dirty="0">
                <a:solidFill>
                  <a:schemeClr val="tx1"/>
                </a:solidFill>
              </a:rPr>
              <a:t>4. </a:t>
            </a:r>
            <a:r>
              <a:rPr lang="pt-PT" sz="1600" dirty="0">
                <a:solidFill>
                  <a:schemeClr val="tx1"/>
                </a:solidFill>
              </a:rPr>
              <a:t>Completa os desafios.</a:t>
            </a:r>
            <a:endParaRPr lang="pt-PT" dirty="0">
              <a:solidFill>
                <a:schemeClr val="tx1"/>
              </a:solidFill>
            </a:endParaRPr>
          </a:p>
        </p:txBody>
      </p:sp>
      <p:grpSp>
        <p:nvGrpSpPr>
          <p:cNvPr id="216" name="Grupo 215"/>
          <p:cNvGrpSpPr/>
          <p:nvPr/>
        </p:nvGrpSpPr>
        <p:grpSpPr>
          <a:xfrm>
            <a:off x="2209800" y="5410200"/>
            <a:ext cx="762000" cy="762000"/>
            <a:chOff x="3886200" y="5334000"/>
            <a:chExt cx="762000" cy="762000"/>
          </a:xfrm>
        </p:grpSpPr>
        <p:sp>
          <p:nvSpPr>
            <p:cNvPr id="173" name="Rectângulo 172"/>
            <p:cNvSpPr>
              <a:spLocks noChangeAspect="1"/>
            </p:cNvSpPr>
            <p:nvPr/>
          </p:nvSpPr>
          <p:spPr>
            <a:xfrm>
              <a:off x="3886200" y="5334000"/>
              <a:ext cx="762000" cy="76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10" name="Conexão recta 209"/>
            <p:cNvCxnSpPr>
              <a:endCxn id="173" idx="2"/>
            </p:cNvCxnSpPr>
            <p:nvPr/>
          </p:nvCxnSpPr>
          <p:spPr>
            <a:xfrm>
              <a:off x="4267200" y="5334000"/>
              <a:ext cx="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2" name="Triângulo isósceles 211"/>
          <p:cNvSpPr/>
          <p:nvPr/>
        </p:nvSpPr>
        <p:spPr>
          <a:xfrm rot="10800000">
            <a:off x="1219200" y="5410200"/>
            <a:ext cx="838200" cy="7620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7" name="Rectângulo 216"/>
          <p:cNvSpPr/>
          <p:nvPr/>
        </p:nvSpPr>
        <p:spPr>
          <a:xfrm>
            <a:off x="3200400" y="5486400"/>
            <a:ext cx="9144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22" name="Imagem 221" descr="http://portaldoprofessor.mec.gov.br/storage/discovirtual/galerias/imagem/0000001764/0000020997.jpg"/>
          <p:cNvPicPr/>
          <p:nvPr/>
        </p:nvPicPr>
        <p:blipFill>
          <a:blip r:embed="rId2" cstate="print"/>
          <a:srcRect l="80400" t="40909" b="32143"/>
          <a:stretch>
            <a:fillRect/>
          </a:stretch>
        </p:blipFill>
        <p:spPr bwMode="auto">
          <a:xfrm>
            <a:off x="4267200" y="541020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" name="Rectângulo 223"/>
          <p:cNvSpPr/>
          <p:nvPr/>
        </p:nvSpPr>
        <p:spPr>
          <a:xfrm>
            <a:off x="5257800" y="55626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5" name="Rectângulo 224"/>
          <p:cNvSpPr/>
          <p:nvPr/>
        </p:nvSpPr>
        <p:spPr>
          <a:xfrm>
            <a:off x="5257800" y="586611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6" name="Rectângulo 225"/>
          <p:cNvSpPr/>
          <p:nvPr/>
        </p:nvSpPr>
        <p:spPr>
          <a:xfrm>
            <a:off x="5561618" y="5862687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7" name="Rectângulo 226"/>
          <p:cNvSpPr/>
          <p:nvPr/>
        </p:nvSpPr>
        <p:spPr>
          <a:xfrm>
            <a:off x="5869841" y="5863479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8" name="Rectângulo 227"/>
          <p:cNvSpPr/>
          <p:nvPr/>
        </p:nvSpPr>
        <p:spPr>
          <a:xfrm>
            <a:off x="6174333" y="5554947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9" name="Rectângulo 228"/>
          <p:cNvSpPr/>
          <p:nvPr/>
        </p:nvSpPr>
        <p:spPr>
          <a:xfrm>
            <a:off x="6178064" y="5864299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0" name="CaixaDeTexto 229"/>
          <p:cNvSpPr txBox="1"/>
          <p:nvPr/>
        </p:nvSpPr>
        <p:spPr>
          <a:xfrm>
            <a:off x="381000" y="6287869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4.2. </a:t>
            </a:r>
            <a:r>
              <a:rPr lang="pt-PT" sz="1600" dirty="0"/>
              <a:t>Assinala com </a:t>
            </a:r>
            <a:r>
              <a:rPr lang="pt-PT" sz="1600" b="1" dirty="0"/>
              <a:t>X</a:t>
            </a:r>
            <a:r>
              <a:rPr lang="pt-PT" sz="1600" dirty="0"/>
              <a:t> as figuras em que a porção sombreada corresponde à fração apresentada.</a:t>
            </a:r>
            <a:endParaRPr lang="pt-PT" sz="1600" b="1" dirty="0"/>
          </a:p>
        </p:txBody>
      </p:sp>
      <p:sp>
        <p:nvSpPr>
          <p:cNvPr id="231" name="Triângulo isósceles 230"/>
          <p:cNvSpPr/>
          <p:nvPr/>
        </p:nvSpPr>
        <p:spPr>
          <a:xfrm>
            <a:off x="381000" y="7010400"/>
            <a:ext cx="1219200" cy="990600"/>
          </a:xfrm>
          <a:prstGeom prst="triangl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4" name="Rectângulo 233"/>
          <p:cNvSpPr/>
          <p:nvPr/>
        </p:nvSpPr>
        <p:spPr>
          <a:xfrm>
            <a:off x="3048000" y="7391400"/>
            <a:ext cx="533400" cy="304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5" name="Rectângulo 234"/>
          <p:cNvSpPr/>
          <p:nvPr/>
        </p:nvSpPr>
        <p:spPr>
          <a:xfrm>
            <a:off x="3048000" y="7696200"/>
            <a:ext cx="533400" cy="304800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6" name="Rectângulo 235"/>
          <p:cNvSpPr/>
          <p:nvPr/>
        </p:nvSpPr>
        <p:spPr>
          <a:xfrm>
            <a:off x="3581400" y="7696200"/>
            <a:ext cx="533400" cy="304800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7" name="Rectângulo 236"/>
          <p:cNvSpPr/>
          <p:nvPr/>
        </p:nvSpPr>
        <p:spPr>
          <a:xfrm>
            <a:off x="3581400" y="7086600"/>
            <a:ext cx="533400" cy="304800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39" name="Hexágono 238"/>
          <p:cNvSpPr/>
          <p:nvPr/>
        </p:nvSpPr>
        <p:spPr>
          <a:xfrm>
            <a:off x="4267200" y="7010400"/>
            <a:ext cx="1066800" cy="990600"/>
          </a:xfrm>
          <a:prstGeom prst="hexagon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41" name="Conexão recta 240"/>
          <p:cNvCxnSpPr>
            <a:stCxn id="239" idx="4"/>
            <a:endCxn id="239" idx="1"/>
          </p:cNvCxnSpPr>
          <p:nvPr/>
        </p:nvCxnSpPr>
        <p:spPr>
          <a:xfrm>
            <a:off x="4514850" y="7010400"/>
            <a:ext cx="57150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exão recta 243"/>
          <p:cNvCxnSpPr>
            <a:stCxn id="239" idx="5"/>
            <a:endCxn id="239" idx="2"/>
          </p:cNvCxnSpPr>
          <p:nvPr/>
        </p:nvCxnSpPr>
        <p:spPr>
          <a:xfrm flipH="1">
            <a:off x="4514850" y="7010400"/>
            <a:ext cx="57150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exão recta 246"/>
          <p:cNvCxnSpPr>
            <a:stCxn id="239" idx="3"/>
            <a:endCxn id="239" idx="0"/>
          </p:cNvCxnSpPr>
          <p:nvPr/>
        </p:nvCxnSpPr>
        <p:spPr>
          <a:xfrm>
            <a:off x="4267200" y="7505700"/>
            <a:ext cx="10668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Grupo 249"/>
          <p:cNvGrpSpPr/>
          <p:nvPr/>
        </p:nvGrpSpPr>
        <p:grpSpPr>
          <a:xfrm>
            <a:off x="5638800" y="7010400"/>
            <a:ext cx="914400" cy="914400"/>
            <a:chOff x="3886200" y="5334000"/>
            <a:chExt cx="762000" cy="762000"/>
          </a:xfrm>
        </p:grpSpPr>
        <p:sp>
          <p:nvSpPr>
            <p:cNvPr id="251" name="Rectângulo 250"/>
            <p:cNvSpPr>
              <a:spLocks noChangeAspect="1"/>
            </p:cNvSpPr>
            <p:nvPr/>
          </p:nvSpPr>
          <p:spPr>
            <a:xfrm>
              <a:off x="3886200" y="5334000"/>
              <a:ext cx="762000" cy="762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52" name="Conexão recta 251"/>
            <p:cNvCxnSpPr/>
            <p:nvPr/>
          </p:nvCxnSpPr>
          <p:spPr>
            <a:xfrm>
              <a:off x="4076700" y="5334000"/>
              <a:ext cx="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5" name="Conexão recta 254"/>
          <p:cNvCxnSpPr/>
          <p:nvPr/>
        </p:nvCxnSpPr>
        <p:spPr>
          <a:xfrm flipH="1">
            <a:off x="609600" y="7620000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861952"/>
              </p:ext>
            </p:extLst>
          </p:nvPr>
        </p:nvGraphicFramePr>
        <p:xfrm>
          <a:off x="3484208" y="8045715"/>
          <a:ext cx="18884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899945"/>
              </p:ext>
            </p:extLst>
          </p:nvPr>
        </p:nvGraphicFramePr>
        <p:xfrm>
          <a:off x="4734896" y="8021990"/>
          <a:ext cx="18884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94254"/>
              </p:ext>
            </p:extLst>
          </p:nvPr>
        </p:nvGraphicFramePr>
        <p:xfrm>
          <a:off x="5998808" y="8011495"/>
          <a:ext cx="18884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185730"/>
              </p:ext>
            </p:extLst>
          </p:nvPr>
        </p:nvGraphicFramePr>
        <p:xfrm>
          <a:off x="2104054" y="8025695"/>
          <a:ext cx="18884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6" name="Rectângulo arredondado 265"/>
          <p:cNvSpPr/>
          <p:nvPr/>
        </p:nvSpPr>
        <p:spPr>
          <a:xfrm>
            <a:off x="762000" y="8610600"/>
            <a:ext cx="3048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7" name="Rectângulo arredondado 266"/>
          <p:cNvSpPr/>
          <p:nvPr/>
        </p:nvSpPr>
        <p:spPr>
          <a:xfrm>
            <a:off x="4676775" y="8610600"/>
            <a:ext cx="3048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8" name="Rectângulo arredondado 267"/>
          <p:cNvSpPr/>
          <p:nvPr/>
        </p:nvSpPr>
        <p:spPr>
          <a:xfrm>
            <a:off x="3429000" y="8610600"/>
            <a:ext cx="3048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69" name="Rectângulo arredondado 268"/>
          <p:cNvSpPr/>
          <p:nvPr/>
        </p:nvSpPr>
        <p:spPr>
          <a:xfrm>
            <a:off x="2057400" y="8610600"/>
            <a:ext cx="3048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0" name="Rectângulo arredondado 269"/>
          <p:cNvSpPr/>
          <p:nvPr/>
        </p:nvSpPr>
        <p:spPr>
          <a:xfrm>
            <a:off x="5943600" y="8610600"/>
            <a:ext cx="3048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3" name="Triângulo isósceles 272"/>
          <p:cNvSpPr/>
          <p:nvPr/>
        </p:nvSpPr>
        <p:spPr>
          <a:xfrm>
            <a:off x="762000" y="7010400"/>
            <a:ext cx="457200" cy="3810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4" name="Triângulo isósceles 273"/>
          <p:cNvSpPr/>
          <p:nvPr/>
        </p:nvSpPr>
        <p:spPr>
          <a:xfrm>
            <a:off x="4533900" y="7533390"/>
            <a:ext cx="533400" cy="45720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5" name="Triângulo isósceles 274"/>
          <p:cNvSpPr/>
          <p:nvPr/>
        </p:nvSpPr>
        <p:spPr>
          <a:xfrm rot="10800000">
            <a:off x="4510080" y="7015402"/>
            <a:ext cx="561600" cy="464375"/>
          </a:xfrm>
          <a:prstGeom prst="triangle">
            <a:avLst>
              <a:gd name="adj" fmla="val 48462"/>
            </a:avLst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77" name="Rectângulo 276"/>
          <p:cNvSpPr/>
          <p:nvPr/>
        </p:nvSpPr>
        <p:spPr>
          <a:xfrm>
            <a:off x="5638800" y="7010400"/>
            <a:ext cx="228600" cy="9144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8" name="Triângulo isósceles 277"/>
          <p:cNvSpPr/>
          <p:nvPr/>
        </p:nvSpPr>
        <p:spPr>
          <a:xfrm rot="7140000">
            <a:off x="4314122" y="7144561"/>
            <a:ext cx="556894" cy="477564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/>
            </a:solidFill>
          </a:ln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70460" b="50000"/>
          <a:stretch>
            <a:fillRect/>
          </a:stretch>
        </p:blipFill>
        <p:spPr bwMode="auto">
          <a:xfrm>
            <a:off x="1666875" y="7010400"/>
            <a:ext cx="110013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m 50"/>
          <p:cNvPicPr/>
          <p:nvPr/>
        </p:nvPicPr>
        <p:blipFill>
          <a:blip r:embed="rId2" cstate="print">
            <a:grayscl/>
          </a:blip>
          <a:srcRect t="11872" r="78261" b="42009"/>
          <a:stretch>
            <a:fillRect/>
          </a:stretch>
        </p:blipFill>
        <p:spPr bwMode="auto">
          <a:xfrm>
            <a:off x="5638800" y="1066800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m 1"/>
          <p:cNvPicPr/>
          <p:nvPr/>
        </p:nvPicPr>
        <p:blipFill>
          <a:blip r:embed="rId3" cstate="print"/>
          <a:srcRect r="-89" b="-923"/>
          <a:stretch>
            <a:fillRect/>
          </a:stretch>
        </p:blipFill>
        <p:spPr bwMode="auto">
          <a:xfrm>
            <a:off x="1066800" y="0"/>
            <a:ext cx="1447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ítulo 1"/>
          <p:cNvSpPr txBox="1">
            <a:spLocks/>
          </p:cNvSpPr>
          <p:nvPr/>
        </p:nvSpPr>
        <p:spPr>
          <a:xfrm>
            <a:off x="2743200" y="0"/>
            <a:ext cx="3829050" cy="30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>
                <a:ea typeface="+mj-ea"/>
                <a:cs typeface="+mj-cs"/>
              </a:rPr>
              <a:t>3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.</a:t>
            </a:r>
            <a:r>
              <a:rPr kumimoji="0" lang="pt-PT" sz="12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ano -  NO -  Frações </a:t>
            </a:r>
          </a:p>
        </p:txBody>
      </p:sp>
      <p:sp>
        <p:nvSpPr>
          <p:cNvPr id="46" name="Rectângulo 45"/>
          <p:cNvSpPr/>
          <p:nvPr/>
        </p:nvSpPr>
        <p:spPr>
          <a:xfrm>
            <a:off x="381000" y="609600"/>
            <a:ext cx="6248400" cy="293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dirty="0">
                <a:solidFill>
                  <a:schemeClr val="tx1"/>
                </a:solidFill>
              </a:rPr>
              <a:t>Nome: </a:t>
            </a:r>
            <a:r>
              <a:rPr lang="pt-PT" sz="1600" dirty="0">
                <a:solidFill>
                  <a:schemeClr val="tx1"/>
                </a:solidFill>
              </a:rPr>
              <a:t>_______________________________ Data: ___ / ___ / ______</a:t>
            </a:r>
            <a:r>
              <a:rPr lang="pt-PT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7" name="Rectângulo 46"/>
          <p:cNvSpPr/>
          <p:nvPr/>
        </p:nvSpPr>
        <p:spPr>
          <a:xfrm>
            <a:off x="304800" y="1600200"/>
            <a:ext cx="5638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600" b="1" dirty="0">
                <a:solidFill>
                  <a:schemeClr val="tx1"/>
                </a:solidFill>
              </a:rPr>
              <a:t>1. </a:t>
            </a:r>
            <a:r>
              <a:rPr lang="pt-PT" sz="1600" dirty="0">
                <a:solidFill>
                  <a:schemeClr val="tx1"/>
                </a:solidFill>
              </a:rPr>
              <a:t>Observa os chocolates e responde. </a:t>
            </a:r>
            <a:endParaRPr lang="pt-PT" dirty="0">
              <a:solidFill>
                <a:srgbClr val="FF0000"/>
              </a:solidFill>
            </a:endParaRP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53" name="Chamada rectangular 52"/>
          <p:cNvSpPr/>
          <p:nvPr/>
        </p:nvSpPr>
        <p:spPr>
          <a:xfrm>
            <a:off x="304800" y="990600"/>
            <a:ext cx="5257800" cy="533400"/>
          </a:xfrm>
          <a:prstGeom prst="wedgeRectCallout">
            <a:avLst>
              <a:gd name="adj1" fmla="val 55836"/>
              <a:gd name="adj2" fmla="val 5442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dirty="0">
                <a:solidFill>
                  <a:schemeClr val="tx1"/>
                </a:solidFill>
              </a:rPr>
              <a:t>Vamos descobrir que as frações equivalentes são frações que representam a mesma porção de um todo.</a:t>
            </a:r>
          </a:p>
        </p:txBody>
      </p:sp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971550" y="3248025"/>
          <a:ext cx="304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Rectângulo 42"/>
          <p:cNvSpPr/>
          <p:nvPr/>
        </p:nvSpPr>
        <p:spPr>
          <a:xfrm>
            <a:off x="381000" y="6553200"/>
            <a:ext cx="6324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600" b="1" dirty="0">
                <a:solidFill>
                  <a:schemeClr val="tx1"/>
                </a:solidFill>
              </a:rPr>
              <a:t>2</a:t>
            </a:r>
            <a:r>
              <a:rPr lang="pt-PT" sz="1600" dirty="0">
                <a:solidFill>
                  <a:schemeClr val="tx1"/>
                </a:solidFill>
              </a:rPr>
              <a:t>.  Nas imagens a baixo sombreia a porção correspondente a cada fração apresentada.</a:t>
            </a:r>
            <a:endParaRPr lang="pt-PT" dirty="0">
              <a:solidFill>
                <a:schemeClr val="tx1"/>
              </a:solidFill>
            </a:endParaRPr>
          </a:p>
          <a:p>
            <a:endParaRPr lang="pt-PT" dirty="0">
              <a:solidFill>
                <a:schemeClr val="tx1"/>
              </a:solidFill>
            </a:endParaRPr>
          </a:p>
        </p:txBody>
      </p:sp>
      <p:graphicFrame>
        <p:nvGraphicFramePr>
          <p:cNvPr id="9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3781425" y="3314700"/>
          <a:ext cx="257175" cy="571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8" name="CaixaDeTexto 107"/>
          <p:cNvSpPr txBox="1"/>
          <p:nvPr/>
        </p:nvSpPr>
        <p:spPr>
          <a:xfrm>
            <a:off x="457200" y="5715000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b) Completa a expressão com </a:t>
            </a:r>
            <a:r>
              <a:rPr lang="pt-PT" sz="1600" b="1" dirty="0"/>
              <a:t>&lt;</a:t>
            </a:r>
            <a:r>
              <a:rPr lang="pt-PT" sz="1600" dirty="0"/>
              <a:t>, </a:t>
            </a:r>
            <a:r>
              <a:rPr lang="pt-PT" sz="1600" b="1" dirty="0"/>
              <a:t>&gt;</a:t>
            </a:r>
            <a:r>
              <a:rPr lang="pt-PT" sz="1600" dirty="0"/>
              <a:t> ou </a:t>
            </a:r>
            <a:r>
              <a:rPr lang="pt-PT" sz="1600" b="1" dirty="0"/>
              <a:t>=</a:t>
            </a:r>
            <a:r>
              <a:rPr lang="pt-PT" sz="1600" dirty="0"/>
              <a:t>. </a:t>
            </a:r>
          </a:p>
        </p:txBody>
      </p:sp>
      <p:sp>
        <p:nvSpPr>
          <p:cNvPr id="109" name="CaixaDeTexto 108"/>
          <p:cNvSpPr txBox="1"/>
          <p:nvPr/>
        </p:nvSpPr>
        <p:spPr>
          <a:xfrm>
            <a:off x="381000" y="3810000"/>
            <a:ext cx="6248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</a:t>
            </a:r>
            <a:r>
              <a:rPr lang="pt-PT" sz="1400" dirty="0"/>
              <a:t>) </a:t>
            </a:r>
            <a:r>
              <a:rPr lang="pt-PT" sz="1400" dirty="0">
                <a:cs typeface="Arial" pitchFamily="34" charset="0"/>
              </a:rPr>
              <a:t>A Ana comeu um meio de um chocolate e o José comeu dois quartos de um chocolate exatamente igual. Quem comeu mais chocolate? Porquê?</a:t>
            </a:r>
          </a:p>
        </p:txBody>
      </p:sp>
      <p:graphicFrame>
        <p:nvGraphicFramePr>
          <p:cNvPr id="1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02399"/>
              </p:ext>
            </p:extLst>
          </p:nvPr>
        </p:nvGraphicFramePr>
        <p:xfrm>
          <a:off x="542925" y="74676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5010150" y="5715000"/>
          <a:ext cx="304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4229100" y="5715000"/>
          <a:ext cx="3048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2" name="Rectângulo arredondado 151"/>
          <p:cNvSpPr/>
          <p:nvPr/>
        </p:nvSpPr>
        <p:spPr>
          <a:xfrm>
            <a:off x="4876800" y="807720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703" t="6243"/>
          <a:stretch>
            <a:fillRect/>
          </a:stretch>
        </p:blipFill>
        <p:spPr bwMode="auto">
          <a:xfrm>
            <a:off x="381000" y="1981200"/>
            <a:ext cx="2743200" cy="114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5263" t="6782" b="6411"/>
          <a:stretch>
            <a:fillRect/>
          </a:stretch>
        </p:blipFill>
        <p:spPr bwMode="auto">
          <a:xfrm>
            <a:off x="3200400" y="1905000"/>
            <a:ext cx="274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Chaveta à direita 65"/>
          <p:cNvSpPr/>
          <p:nvPr/>
        </p:nvSpPr>
        <p:spPr>
          <a:xfrm rot="5400000">
            <a:off x="957262" y="2481262"/>
            <a:ext cx="304800" cy="1285875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7" name="Chaveta à direita 66"/>
          <p:cNvSpPr/>
          <p:nvPr/>
        </p:nvSpPr>
        <p:spPr>
          <a:xfrm rot="5400000">
            <a:off x="3767138" y="2547938"/>
            <a:ext cx="304800" cy="1285875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9" name="Rectângulo arredondado 68"/>
          <p:cNvSpPr/>
          <p:nvPr/>
        </p:nvSpPr>
        <p:spPr>
          <a:xfrm>
            <a:off x="533400" y="4362450"/>
            <a:ext cx="5943600" cy="1143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2" name="Oval 71"/>
          <p:cNvSpPr/>
          <p:nvPr/>
        </p:nvSpPr>
        <p:spPr>
          <a:xfrm>
            <a:off x="2752725" y="7239000"/>
            <a:ext cx="10668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74" name="Conexão recta 73"/>
          <p:cNvCxnSpPr>
            <a:stCxn id="72" idx="0"/>
            <a:endCxn id="72" idx="4"/>
          </p:cNvCxnSpPr>
          <p:nvPr/>
        </p:nvCxnSpPr>
        <p:spPr>
          <a:xfrm>
            <a:off x="3286125" y="7239000"/>
            <a:ext cx="0" cy="1066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968652"/>
              </p:ext>
            </p:extLst>
          </p:nvPr>
        </p:nvGraphicFramePr>
        <p:xfrm>
          <a:off x="2343150" y="7467600"/>
          <a:ext cx="381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 r="68414" b="39041"/>
          <a:stretch>
            <a:fillRect/>
          </a:stretch>
        </p:blipFill>
        <p:spPr bwMode="auto">
          <a:xfrm>
            <a:off x="952500" y="7162800"/>
            <a:ext cx="1176337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CaixaDeTexto 76"/>
          <p:cNvSpPr txBox="1"/>
          <p:nvPr/>
        </p:nvSpPr>
        <p:spPr>
          <a:xfrm>
            <a:off x="4191000" y="73152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AutoNum type="alphaLcParenR"/>
            </a:pPr>
            <a:r>
              <a:rPr lang="pt-PT" sz="1600" dirty="0"/>
              <a:t>Completa a expressão</a:t>
            </a:r>
          </a:p>
          <a:p>
            <a:pPr marL="342900" indent="-342900"/>
            <a:r>
              <a:rPr lang="pt-PT" sz="1600" dirty="0"/>
              <a:t>com </a:t>
            </a:r>
            <a:r>
              <a:rPr lang="pt-PT" sz="1600" b="1" dirty="0"/>
              <a:t>&lt;</a:t>
            </a:r>
            <a:r>
              <a:rPr lang="pt-PT" sz="1600" dirty="0"/>
              <a:t>, </a:t>
            </a:r>
            <a:r>
              <a:rPr lang="pt-PT" sz="1600" b="1" dirty="0"/>
              <a:t>&gt;</a:t>
            </a:r>
            <a:r>
              <a:rPr lang="pt-PT" sz="1600" dirty="0"/>
              <a:t> ou </a:t>
            </a:r>
            <a:r>
              <a:rPr lang="pt-PT" sz="1600" b="1" dirty="0"/>
              <a:t>=.</a:t>
            </a:r>
            <a:r>
              <a:rPr lang="pt-PT" sz="1600" dirty="0"/>
              <a:t> </a:t>
            </a:r>
          </a:p>
        </p:txBody>
      </p:sp>
      <p:graphicFrame>
        <p:nvGraphicFramePr>
          <p:cNvPr id="7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13849"/>
              </p:ext>
            </p:extLst>
          </p:nvPr>
        </p:nvGraphicFramePr>
        <p:xfrm>
          <a:off x="4419600" y="7924800"/>
          <a:ext cx="3810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887642"/>
              </p:ext>
            </p:extLst>
          </p:nvPr>
        </p:nvGraphicFramePr>
        <p:xfrm>
          <a:off x="5334000" y="7924800"/>
          <a:ext cx="304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1" name="Rectângulo arredondado 80"/>
          <p:cNvSpPr/>
          <p:nvPr/>
        </p:nvSpPr>
        <p:spPr>
          <a:xfrm>
            <a:off x="4581525" y="584835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m 54" descr="http://portaldoprofessor.mec.gov.br/storage/discovirtual/galerias/imagem/0000001764/0000020997.jpg"/>
          <p:cNvPicPr/>
          <p:nvPr/>
        </p:nvPicPr>
        <p:blipFill>
          <a:blip r:embed="rId2" cstate="print"/>
          <a:srcRect l="55171" t="9740" r="26150" b="61364"/>
          <a:stretch>
            <a:fillRect/>
          </a:stretch>
        </p:blipFill>
        <p:spPr bwMode="auto">
          <a:xfrm>
            <a:off x="1524000" y="5610225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ângulo 3"/>
          <p:cNvSpPr/>
          <p:nvPr/>
        </p:nvSpPr>
        <p:spPr>
          <a:xfrm>
            <a:off x="228600" y="609600"/>
            <a:ext cx="5638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 sz="1600" dirty="0">
              <a:solidFill>
                <a:schemeClr val="tx1"/>
              </a:solidFill>
            </a:endParaRPr>
          </a:p>
          <a:p>
            <a:r>
              <a:rPr lang="pt-PT" sz="1600" b="1" dirty="0">
                <a:solidFill>
                  <a:schemeClr val="tx1"/>
                </a:solidFill>
              </a:rPr>
              <a:t>3. </a:t>
            </a:r>
            <a:r>
              <a:rPr lang="pt-PT" sz="1600" dirty="0">
                <a:solidFill>
                  <a:schemeClr val="tx1"/>
                </a:solidFill>
              </a:rPr>
              <a:t>Observa as tortas de laranja e responde. </a:t>
            </a:r>
            <a:endParaRPr lang="pt-PT" dirty="0">
              <a:solidFill>
                <a:srgbClr val="FF0000"/>
              </a:solidFill>
            </a:endParaRPr>
          </a:p>
          <a:p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5" name="Lata 4"/>
          <p:cNvSpPr/>
          <p:nvPr/>
        </p:nvSpPr>
        <p:spPr>
          <a:xfrm rot="16200000">
            <a:off x="1562100" y="190500"/>
            <a:ext cx="762000" cy="2667000"/>
          </a:xfrm>
          <a:prstGeom prst="can">
            <a:avLst/>
          </a:prstGeom>
          <a:solidFill>
            <a:srgbClr val="EC4D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" name="Conexão recta 7"/>
          <p:cNvCxnSpPr/>
          <p:nvPr/>
        </p:nvCxnSpPr>
        <p:spPr>
          <a:xfrm>
            <a:off x="2457450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9"/>
          <p:cNvCxnSpPr/>
          <p:nvPr/>
        </p:nvCxnSpPr>
        <p:spPr>
          <a:xfrm>
            <a:off x="1590675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ata 18"/>
          <p:cNvSpPr/>
          <p:nvPr/>
        </p:nvSpPr>
        <p:spPr>
          <a:xfrm rot="16200000">
            <a:off x="4533900" y="190500"/>
            <a:ext cx="762000" cy="2667000"/>
          </a:xfrm>
          <a:prstGeom prst="can">
            <a:avLst/>
          </a:prstGeom>
          <a:solidFill>
            <a:srgbClr val="EC4D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0" name="Conexão recta 19"/>
          <p:cNvCxnSpPr/>
          <p:nvPr/>
        </p:nvCxnSpPr>
        <p:spPr>
          <a:xfrm>
            <a:off x="5429250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20"/>
          <p:cNvCxnSpPr/>
          <p:nvPr/>
        </p:nvCxnSpPr>
        <p:spPr>
          <a:xfrm>
            <a:off x="4562475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cta 21"/>
          <p:cNvCxnSpPr/>
          <p:nvPr/>
        </p:nvCxnSpPr>
        <p:spPr>
          <a:xfrm>
            <a:off x="4998855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22"/>
          <p:cNvCxnSpPr/>
          <p:nvPr/>
        </p:nvCxnSpPr>
        <p:spPr>
          <a:xfrm>
            <a:off x="4132080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23"/>
          <p:cNvCxnSpPr/>
          <p:nvPr/>
        </p:nvCxnSpPr>
        <p:spPr>
          <a:xfrm>
            <a:off x="5853450" y="990600"/>
            <a:ext cx="0" cy="1066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haveta à esquerda 24"/>
          <p:cNvSpPr/>
          <p:nvPr/>
        </p:nvSpPr>
        <p:spPr>
          <a:xfrm rot="16200000">
            <a:off x="4842240" y="1702320"/>
            <a:ext cx="304800" cy="862560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342299"/>
              </p:ext>
            </p:extLst>
          </p:nvPr>
        </p:nvGraphicFramePr>
        <p:xfrm>
          <a:off x="4848225" y="2227080"/>
          <a:ext cx="304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CaixaDeTexto 26"/>
          <p:cNvSpPr txBox="1"/>
          <p:nvPr/>
        </p:nvSpPr>
        <p:spPr>
          <a:xfrm>
            <a:off x="381000" y="2786039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a</a:t>
            </a:r>
            <a:r>
              <a:rPr lang="pt-PT" sz="1400" dirty="0"/>
              <a:t>) </a:t>
            </a:r>
            <a:r>
              <a:rPr lang="pt-PT" sz="1400" dirty="0">
                <a:cs typeface="Arial" pitchFamily="34" charset="0"/>
              </a:rPr>
              <a:t>A mãe comeu um terço da torta de laranja e o pai comeu dois sextos. Quem comeu mais sobremesa? Justifica a tua resposta estabelecendo a relação entre as frações de torta comida.</a:t>
            </a:r>
          </a:p>
        </p:txBody>
      </p:sp>
      <p:sp>
        <p:nvSpPr>
          <p:cNvPr id="28" name="Rectângulo arredondado 27"/>
          <p:cNvSpPr/>
          <p:nvPr/>
        </p:nvSpPr>
        <p:spPr>
          <a:xfrm>
            <a:off x="533400" y="3581400"/>
            <a:ext cx="5943600" cy="1143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Rectângulo 44"/>
          <p:cNvSpPr/>
          <p:nvPr/>
        </p:nvSpPr>
        <p:spPr>
          <a:xfrm>
            <a:off x="152400" y="4819650"/>
            <a:ext cx="6705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dirty="0">
                <a:solidFill>
                  <a:schemeClr val="tx1"/>
                </a:solidFill>
              </a:rPr>
              <a:t>4. </a:t>
            </a:r>
            <a:r>
              <a:rPr lang="pt-PT" sz="1600" dirty="0">
                <a:solidFill>
                  <a:schemeClr val="tx1"/>
                </a:solidFill>
              </a:rPr>
              <a:t>Completa os desafios.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381000" y="5257800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4.1. </a:t>
            </a:r>
            <a:r>
              <a:rPr lang="pt-PT" sz="1600" dirty="0"/>
              <a:t>Observa e pinta           de cada figura.  </a:t>
            </a:r>
            <a:endParaRPr lang="pt-PT" sz="1600" b="1" dirty="0"/>
          </a:p>
        </p:txBody>
      </p:sp>
      <p:graphicFrame>
        <p:nvGraphicFramePr>
          <p:cNvPr id="4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209800" y="5181600"/>
          <a:ext cx="3048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CaixaDeTexto 47"/>
          <p:cNvSpPr txBox="1"/>
          <p:nvPr/>
        </p:nvSpPr>
        <p:spPr>
          <a:xfrm>
            <a:off x="304800" y="6629400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4.2. </a:t>
            </a:r>
            <a:r>
              <a:rPr lang="pt-PT" sz="1600" dirty="0"/>
              <a:t>Observa e pinta           de cada figura.  </a:t>
            </a:r>
            <a:endParaRPr lang="pt-PT" sz="1600" b="1" dirty="0"/>
          </a:p>
        </p:txBody>
      </p:sp>
      <p:graphicFrame>
        <p:nvGraphicFramePr>
          <p:cNvPr id="4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2133600" y="6477000"/>
          <a:ext cx="352426" cy="619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9563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563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0" name="Rectângulo 49"/>
          <p:cNvSpPr/>
          <p:nvPr/>
        </p:nvSpPr>
        <p:spPr>
          <a:xfrm>
            <a:off x="381000" y="5762625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51" name="Conexão recta 50"/>
          <p:cNvCxnSpPr/>
          <p:nvPr/>
        </p:nvCxnSpPr>
        <p:spPr>
          <a:xfrm>
            <a:off x="723900" y="5762625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xão recta 53"/>
          <p:cNvCxnSpPr/>
          <p:nvPr/>
        </p:nvCxnSpPr>
        <p:spPr>
          <a:xfrm>
            <a:off x="1047750" y="5762625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ângulo 55"/>
          <p:cNvSpPr/>
          <p:nvPr/>
        </p:nvSpPr>
        <p:spPr>
          <a:xfrm>
            <a:off x="2514600" y="5715000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57" name="Conexão recta 56"/>
          <p:cNvCxnSpPr/>
          <p:nvPr/>
        </p:nvCxnSpPr>
        <p:spPr>
          <a:xfrm>
            <a:off x="2857500" y="57150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xão recta 57"/>
          <p:cNvCxnSpPr/>
          <p:nvPr/>
        </p:nvCxnSpPr>
        <p:spPr>
          <a:xfrm>
            <a:off x="3181350" y="57150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xão recta 58"/>
          <p:cNvCxnSpPr>
            <a:stCxn id="56" idx="1"/>
            <a:endCxn id="56" idx="3"/>
          </p:cNvCxnSpPr>
          <p:nvPr/>
        </p:nvCxnSpPr>
        <p:spPr>
          <a:xfrm>
            <a:off x="2514600" y="59817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ângulo 61"/>
          <p:cNvSpPr/>
          <p:nvPr/>
        </p:nvSpPr>
        <p:spPr>
          <a:xfrm>
            <a:off x="3800474" y="5819775"/>
            <a:ext cx="238126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62"/>
          <p:cNvSpPr/>
          <p:nvPr/>
        </p:nvSpPr>
        <p:spPr>
          <a:xfrm flipH="1">
            <a:off x="4038600" y="6057900"/>
            <a:ext cx="609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5" name="Rectângulo 64"/>
          <p:cNvSpPr/>
          <p:nvPr/>
        </p:nvSpPr>
        <p:spPr>
          <a:xfrm flipH="1">
            <a:off x="4343400" y="5829300"/>
            <a:ext cx="609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67" name="Conexão recta 66"/>
          <p:cNvCxnSpPr/>
          <p:nvPr/>
        </p:nvCxnSpPr>
        <p:spPr>
          <a:xfrm>
            <a:off x="5257800" y="59817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xão recta 70"/>
          <p:cNvCxnSpPr/>
          <p:nvPr/>
        </p:nvCxnSpPr>
        <p:spPr>
          <a:xfrm>
            <a:off x="457200" y="7439025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ângulo 77"/>
          <p:cNvSpPr/>
          <p:nvPr/>
        </p:nvSpPr>
        <p:spPr>
          <a:xfrm>
            <a:off x="5257800" y="5791200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6" name="Conexão recta 85"/>
          <p:cNvCxnSpPr/>
          <p:nvPr/>
        </p:nvCxnSpPr>
        <p:spPr>
          <a:xfrm>
            <a:off x="5257800" y="6162675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ângulo 86"/>
          <p:cNvSpPr/>
          <p:nvPr/>
        </p:nvSpPr>
        <p:spPr>
          <a:xfrm>
            <a:off x="457200" y="7162800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8" name="Conexão recta 87"/>
          <p:cNvCxnSpPr/>
          <p:nvPr/>
        </p:nvCxnSpPr>
        <p:spPr>
          <a:xfrm>
            <a:off x="800100" y="71628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xão recta 88"/>
          <p:cNvCxnSpPr/>
          <p:nvPr/>
        </p:nvCxnSpPr>
        <p:spPr>
          <a:xfrm>
            <a:off x="1123950" y="71628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Imagem 96" descr="http://portaldoprofessor.mec.gov.br/storage/discovirtual/galerias/imagem/0000001764/0000020997.jpg"/>
          <p:cNvPicPr/>
          <p:nvPr/>
        </p:nvPicPr>
        <p:blipFill>
          <a:blip r:embed="rId2" cstate="print"/>
          <a:srcRect l="30171" t="40260" r="50842" b="31778"/>
          <a:stretch>
            <a:fillRect/>
          </a:stretch>
        </p:blipFill>
        <p:spPr bwMode="auto">
          <a:xfrm>
            <a:off x="1600200" y="7086600"/>
            <a:ext cx="838200" cy="76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Rectângulo 97"/>
          <p:cNvSpPr/>
          <p:nvPr/>
        </p:nvSpPr>
        <p:spPr>
          <a:xfrm>
            <a:off x="2590800" y="7162800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99" name="Conexão recta 98"/>
          <p:cNvCxnSpPr/>
          <p:nvPr/>
        </p:nvCxnSpPr>
        <p:spPr>
          <a:xfrm>
            <a:off x="2933700" y="71628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xão recta 99"/>
          <p:cNvCxnSpPr/>
          <p:nvPr/>
        </p:nvCxnSpPr>
        <p:spPr>
          <a:xfrm>
            <a:off x="3257550" y="71628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xão recta 100"/>
          <p:cNvCxnSpPr>
            <a:stCxn id="98" idx="1"/>
            <a:endCxn id="98" idx="3"/>
          </p:cNvCxnSpPr>
          <p:nvPr/>
        </p:nvCxnSpPr>
        <p:spPr>
          <a:xfrm>
            <a:off x="2590800" y="74295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xão recta 101"/>
          <p:cNvCxnSpPr/>
          <p:nvPr/>
        </p:nvCxnSpPr>
        <p:spPr>
          <a:xfrm>
            <a:off x="2590800" y="7305675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xão recta 102"/>
          <p:cNvCxnSpPr/>
          <p:nvPr/>
        </p:nvCxnSpPr>
        <p:spPr>
          <a:xfrm>
            <a:off x="2590800" y="7572375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ângulo 103"/>
          <p:cNvSpPr/>
          <p:nvPr/>
        </p:nvSpPr>
        <p:spPr>
          <a:xfrm>
            <a:off x="3876674" y="7239000"/>
            <a:ext cx="238125" cy="457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5" name="Rectângulo 104"/>
          <p:cNvSpPr/>
          <p:nvPr/>
        </p:nvSpPr>
        <p:spPr>
          <a:xfrm flipH="1">
            <a:off x="4114800" y="7467600"/>
            <a:ext cx="609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6" name="Rectângulo 105"/>
          <p:cNvSpPr/>
          <p:nvPr/>
        </p:nvSpPr>
        <p:spPr>
          <a:xfrm flipH="1">
            <a:off x="4419600" y="7239000"/>
            <a:ext cx="609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7" name="Conexão recta 106"/>
          <p:cNvCxnSpPr/>
          <p:nvPr/>
        </p:nvCxnSpPr>
        <p:spPr>
          <a:xfrm>
            <a:off x="4724400" y="7239000"/>
            <a:ext cx="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exão recta 110"/>
          <p:cNvCxnSpPr/>
          <p:nvPr/>
        </p:nvCxnSpPr>
        <p:spPr>
          <a:xfrm>
            <a:off x="4429125" y="7391400"/>
            <a:ext cx="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xão recta 111"/>
          <p:cNvCxnSpPr/>
          <p:nvPr/>
        </p:nvCxnSpPr>
        <p:spPr>
          <a:xfrm>
            <a:off x="3886200" y="7467600"/>
            <a:ext cx="381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xão recta 113"/>
          <p:cNvCxnSpPr/>
          <p:nvPr/>
        </p:nvCxnSpPr>
        <p:spPr>
          <a:xfrm>
            <a:off x="5295900" y="7353300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ângulo 114"/>
          <p:cNvSpPr/>
          <p:nvPr/>
        </p:nvSpPr>
        <p:spPr>
          <a:xfrm>
            <a:off x="5295900" y="7162800"/>
            <a:ext cx="990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16" name="Conexão recta 115"/>
          <p:cNvCxnSpPr/>
          <p:nvPr/>
        </p:nvCxnSpPr>
        <p:spPr>
          <a:xfrm>
            <a:off x="5295900" y="7534275"/>
            <a:ext cx="990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xão recta 116"/>
          <p:cNvCxnSpPr>
            <a:stCxn id="115" idx="0"/>
            <a:endCxn id="115" idx="2"/>
          </p:cNvCxnSpPr>
          <p:nvPr/>
        </p:nvCxnSpPr>
        <p:spPr>
          <a:xfrm>
            <a:off x="5791200" y="7162800"/>
            <a:ext cx="0" cy="533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CaixaDeTexto 120"/>
          <p:cNvSpPr txBox="1"/>
          <p:nvPr/>
        </p:nvSpPr>
        <p:spPr>
          <a:xfrm>
            <a:off x="304800" y="7891046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4.3. </a:t>
            </a:r>
            <a:r>
              <a:rPr lang="pt-PT" sz="1600" dirty="0"/>
              <a:t>Completa a expressão com </a:t>
            </a:r>
            <a:r>
              <a:rPr lang="pt-PT" sz="1600" b="1" dirty="0"/>
              <a:t>&lt;</a:t>
            </a:r>
            <a:r>
              <a:rPr lang="pt-PT" sz="1600" dirty="0"/>
              <a:t>, </a:t>
            </a:r>
            <a:r>
              <a:rPr lang="pt-PT" sz="1600" b="1" dirty="0"/>
              <a:t>&gt;</a:t>
            </a:r>
            <a:r>
              <a:rPr lang="pt-PT" sz="1600" dirty="0"/>
              <a:t> ou </a:t>
            </a:r>
            <a:r>
              <a:rPr lang="pt-PT" sz="1600" b="1" dirty="0"/>
              <a:t>=</a:t>
            </a:r>
            <a:r>
              <a:rPr lang="pt-PT" sz="1600" dirty="0"/>
              <a:t>. </a:t>
            </a:r>
            <a:endParaRPr lang="pt-PT" sz="1600" b="1" dirty="0"/>
          </a:p>
        </p:txBody>
      </p:sp>
      <p:graphicFrame>
        <p:nvGraphicFramePr>
          <p:cNvPr id="1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4229100" y="8077200"/>
          <a:ext cx="3048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3" name="Rectângulo arredondado 122"/>
          <p:cNvSpPr/>
          <p:nvPr/>
        </p:nvSpPr>
        <p:spPr>
          <a:xfrm>
            <a:off x="4619625" y="8210550"/>
            <a:ext cx="3810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377516"/>
              </p:ext>
            </p:extLst>
          </p:nvPr>
        </p:nvGraphicFramePr>
        <p:xfrm>
          <a:off x="5105400" y="8077200"/>
          <a:ext cx="30480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Chaveta à esquerda 16"/>
          <p:cNvSpPr/>
          <p:nvPr/>
        </p:nvSpPr>
        <p:spPr>
          <a:xfrm rot="16200000">
            <a:off x="2684280" y="1710960"/>
            <a:ext cx="304800" cy="762000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12769"/>
              </p:ext>
            </p:extLst>
          </p:nvPr>
        </p:nvGraphicFramePr>
        <p:xfrm>
          <a:off x="2691360" y="2192520"/>
          <a:ext cx="3048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644</Words>
  <Application>Microsoft Office PowerPoint</Application>
  <PresentationFormat>Apresentação no Ecrã (4:3)</PresentationFormat>
  <Paragraphs>249</Paragraphs>
  <Slides>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Tema do Office</vt:lpstr>
      <vt:lpstr>EBI de Rabo de Peixe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O ano -  NO -  Resolução de problemas de multiplicação</dc:title>
  <dc:creator>mjjbranco</dc:creator>
  <cp:lastModifiedBy>Ana Lima</cp:lastModifiedBy>
  <cp:revision>471</cp:revision>
  <dcterms:created xsi:type="dcterms:W3CDTF">2016-11-20T18:21:58Z</dcterms:created>
  <dcterms:modified xsi:type="dcterms:W3CDTF">2017-11-29T01:07:17Z</dcterms:modified>
</cp:coreProperties>
</file>